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 id="394" r:id="rId144"/>
    <p:sldId id="395" r:id="rId145"/>
    <p:sldId id="396" r:id="rId146"/>
    <p:sldId id="397" r:id="rId147"/>
    <p:sldId id="398" r:id="rId148"/>
    <p:sldId id="399" r:id="rId149"/>
    <p:sldId id="400" r:id="rId150"/>
    <p:sldId id="401" r:id="rId151"/>
    <p:sldId id="402" r:id="rId152"/>
    <p:sldId id="403" r:id="rId153"/>
    <p:sldId id="404" r:id="rId154"/>
    <p:sldId id="405" r:id="rId155"/>
    <p:sldId id="406" r:id="rId156"/>
    <p:sldId id="407" r:id="rId157"/>
    <p:sldId id="408" r:id="rId158"/>
    <p:sldId id="409" r:id="rId159"/>
    <p:sldId id="410" r:id="rId160"/>
    <p:sldId id="411" r:id="rId161"/>
    <p:sldId id="412" r:id="rId162"/>
    <p:sldId id="413" r:id="rId163"/>
    <p:sldId id="414" r:id="rId164"/>
    <p:sldId id="415" r:id="rId165"/>
    <p:sldId id="416" r:id="rId166"/>
  </p:sldIdLst>
  <p:sldSz cx="18288000" cy="10287000"/>
  <p:notesSz cx="6858000" cy="9144000"/>
  <p:embeddedFontLst>
    <p:embeddedFont>
      <p:font typeface="Aileron Heavy" charset="1" panose="00000A00000000000000"/>
      <p:regular r:id="rId167"/>
    </p:embeddedFont>
    <p:embeddedFont>
      <p:font typeface="Poppins Bold" charset="1" panose="00000800000000000000"/>
      <p:regular r:id="rId168"/>
    </p:embeddedFont>
    <p:embeddedFont>
      <p:font typeface="Poppins" charset="1" panose="00000500000000000000"/>
      <p:regular r:id="rId1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138" Type="http://schemas.openxmlformats.org/officeDocument/2006/relationships/slide" Target="slides/slide133.xml"/><Relationship Id="rId159" Type="http://schemas.openxmlformats.org/officeDocument/2006/relationships/slide" Target="slides/slide154.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70" Type="http://schemas.openxmlformats.org/officeDocument/2006/relationships/customXml" Target="../customXml/item1.xml"/><Relationship Id="rId107" Type="http://schemas.openxmlformats.org/officeDocument/2006/relationships/slide" Target="slides/slide102.xml"/><Relationship Id="rId11" Type="http://schemas.openxmlformats.org/officeDocument/2006/relationships/slide" Target="slides/slide6.xml"/><Relationship Id="rId128" Type="http://schemas.openxmlformats.org/officeDocument/2006/relationships/slide" Target="slides/slide123.xml"/><Relationship Id="rId149" Type="http://schemas.openxmlformats.org/officeDocument/2006/relationships/slide" Target="slides/slide144.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60" Type="http://schemas.openxmlformats.org/officeDocument/2006/relationships/slide" Target="slides/slide155.xml"/><Relationship Id="rId5" Type="http://schemas.openxmlformats.org/officeDocument/2006/relationships/tableStyles" Target="tableStyles.xml"/><Relationship Id="rId95" Type="http://schemas.openxmlformats.org/officeDocument/2006/relationships/slide" Target="slides/slide90.xml"/><Relationship Id="rId118" Type="http://schemas.openxmlformats.org/officeDocument/2006/relationships/slide" Target="slides/slide113.xml"/><Relationship Id="rId139" Type="http://schemas.openxmlformats.org/officeDocument/2006/relationships/slide" Target="slides/slide134.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50" Type="http://schemas.openxmlformats.org/officeDocument/2006/relationships/slide" Target="slides/slide145.xml"/><Relationship Id="rId85" Type="http://schemas.openxmlformats.org/officeDocument/2006/relationships/slide" Target="slides/slide80.xml"/><Relationship Id="rId171" Type="http://schemas.openxmlformats.org/officeDocument/2006/relationships/customXml" Target="../customXml/item2.xml"/><Relationship Id="rId108" Type="http://schemas.openxmlformats.org/officeDocument/2006/relationships/slide" Target="slides/slide103.xml"/><Relationship Id="rId12" Type="http://schemas.openxmlformats.org/officeDocument/2006/relationships/slide" Target="slides/slide7.xml"/><Relationship Id="rId129" Type="http://schemas.openxmlformats.org/officeDocument/2006/relationships/slide" Target="slides/slide124.xml"/><Relationship Id="rId33" Type="http://schemas.openxmlformats.org/officeDocument/2006/relationships/slide" Target="slides/slide28.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slide" Target="slides/slide16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14" Type="http://schemas.openxmlformats.org/officeDocument/2006/relationships/slide" Target="slides/slide109.xml"/><Relationship Id="rId119" Type="http://schemas.openxmlformats.org/officeDocument/2006/relationships/slide" Target="slides/slide114.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72" Type="http://schemas.openxmlformats.org/officeDocument/2006/relationships/customXml" Target="../customXml/item3.xml"/><Relationship Id="rId109" Type="http://schemas.openxmlformats.org/officeDocument/2006/relationships/slide" Target="slides/slide10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font" Target="fonts/font167.fntdata"/><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62" Type="http://schemas.openxmlformats.org/officeDocument/2006/relationships/slide" Target="slides/slide157.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presProps" Target="presProps.xml"/><Relationship Id="rId29" Type="http://schemas.openxmlformats.org/officeDocument/2006/relationships/slide" Target="slides/slide24.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52" Type="http://schemas.openxmlformats.org/officeDocument/2006/relationships/slide" Target="slides/slide147.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 Type="http://schemas.openxmlformats.org/officeDocument/2006/relationships/slide" Target="slides/slide9.xml"/><Relationship Id="rId147" Type="http://schemas.openxmlformats.org/officeDocument/2006/relationships/slide" Target="slides/slide142.xml"/><Relationship Id="rId168" Type="http://schemas.openxmlformats.org/officeDocument/2006/relationships/font" Target="fonts/font168.fntdata"/><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51" Type="http://schemas.openxmlformats.org/officeDocument/2006/relationships/slide" Target="slides/slide46.xml"/><Relationship Id="rId72" Type="http://schemas.openxmlformats.org/officeDocument/2006/relationships/slide" Target="slides/slide67.xml"/><Relationship Id="rId8" Type="http://schemas.openxmlformats.org/officeDocument/2006/relationships/slide" Target="slides/slide3.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viewProps" Target="viewProps.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06" Type="http://schemas.openxmlformats.org/officeDocument/2006/relationships/slide" Target="slides/slide101.xml"/><Relationship Id="rId127" Type="http://schemas.openxmlformats.org/officeDocument/2006/relationships/slide" Target="slides/slide122.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 Type="http://schemas.openxmlformats.org/officeDocument/2006/relationships/slide" Target="slides/slide5.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font" Target="fonts/font169.fntdata"/><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4" Type="http://schemas.openxmlformats.org/officeDocument/2006/relationships/theme" Target="theme/theme1.xml"/><Relationship Id="rId9" Type="http://schemas.openxmlformats.org/officeDocument/2006/relationships/slide" Target="slides/slide4.xml"/><Relationship Id="rId26" Type="http://schemas.openxmlformats.org/officeDocument/2006/relationships/slide" Target="slides/slide21.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6" Type="http://schemas.openxmlformats.org/officeDocument/2006/relationships/slide" Target="slides/slide11.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65" Type="http://schemas.openxmlformats.org/officeDocument/2006/relationships/slide" Target="slides/slide160.xml"/><Relationship Id="rId90" Type="http://schemas.openxmlformats.org/officeDocument/2006/relationships/slide" Target="slides/slide85.xml"/><Relationship Id="rId113" Type="http://schemas.openxmlformats.org/officeDocument/2006/relationships/slide" Target="slides/slide108.xml"/><Relationship Id="rId134" Type="http://schemas.openxmlformats.org/officeDocument/2006/relationships/slide" Target="slides/slide129.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55" Type="http://schemas.openxmlformats.org/officeDocument/2006/relationships/slide" Target="slides/slide150.xml"/><Relationship Id="rId80" Type="http://schemas.openxmlformats.org/officeDocument/2006/relationships/slide" Target="slides/slide75.xml"/><Relationship Id="rId103" Type="http://schemas.openxmlformats.org/officeDocument/2006/relationships/slide" Target="slides/slide98.xml"/><Relationship Id="rId124" Type="http://schemas.openxmlformats.org/officeDocument/2006/relationships/slide" Target="slides/slide119.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s>
</file>

<file path=ppt/slides/_rels/slide10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7.png" Type="http://schemas.openxmlformats.org/officeDocument/2006/relationships/image"/></Relationships>
</file>

<file path=ppt/slides/_rels/slide10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0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8.png" Type="http://schemas.openxmlformats.org/officeDocument/2006/relationships/image"/><Relationship Id="rId3" Target="../media/image99.png" Type="http://schemas.openxmlformats.org/officeDocument/2006/relationships/image"/><Relationship Id="rId4" Target="../media/image100.png" Type="http://schemas.openxmlformats.org/officeDocument/2006/relationships/image"/></Relationships>
</file>

<file path=ppt/slides/_rels/slide10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0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1.png" Type="http://schemas.openxmlformats.org/officeDocument/2006/relationships/image"/></Relationships>
</file>

<file path=ppt/slides/_rels/slide10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0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2.png" Type="http://schemas.openxmlformats.org/officeDocument/2006/relationships/image"/><Relationship Id="rId3" Target="../media/image103.png" Type="http://schemas.openxmlformats.org/officeDocument/2006/relationships/image"/></Relationships>
</file>

<file path=ppt/slides/_rels/slide10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s>
</file>

<file path=ppt/slides/_rels/slide10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0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4.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5.png" Type="http://schemas.openxmlformats.org/officeDocument/2006/relationships/image"/></Relationships>
</file>

<file path=ppt/slides/_rels/slide11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6.png" Type="http://schemas.openxmlformats.org/officeDocument/2006/relationships/image"/></Relationships>
</file>

<file path=ppt/slides/_rels/slide11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7.png" Type="http://schemas.openxmlformats.org/officeDocument/2006/relationships/image"/></Relationships>
</file>

<file path=ppt/slides/_rels/slide11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8.png" Type="http://schemas.openxmlformats.org/officeDocument/2006/relationships/image"/></Relationships>
</file>

<file path=ppt/slides/_rels/slide1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9.png" Type="http://schemas.openxmlformats.org/officeDocument/2006/relationships/image"/></Relationships>
</file>

<file path=ppt/slides/_rels/slide1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0.png" Type="http://schemas.openxmlformats.org/officeDocument/2006/relationships/image"/></Relationships>
</file>

<file path=ppt/slides/_rels/slide11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s>
</file>

<file path=ppt/slides/_rels/slide1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1.png" Type="http://schemas.openxmlformats.org/officeDocument/2006/relationships/image"/></Relationships>
</file>

<file path=ppt/slides/_rels/slide12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2.png" Type="http://schemas.openxmlformats.org/officeDocument/2006/relationships/image"/></Relationships>
</file>

<file path=ppt/slides/_rels/slide1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3.png" Type="http://schemas.openxmlformats.org/officeDocument/2006/relationships/image"/></Relationships>
</file>

<file path=ppt/slides/_rels/slide12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4.png" Type="http://schemas.openxmlformats.org/officeDocument/2006/relationships/image"/></Relationships>
</file>

<file path=ppt/slides/_rels/slide1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5.png" Type="http://schemas.openxmlformats.org/officeDocument/2006/relationships/image"/></Relationships>
</file>

<file path=ppt/slides/_rels/slide12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6.png" Type="http://schemas.openxmlformats.org/officeDocument/2006/relationships/image"/><Relationship Id="rId3" Target="../media/image117.png" Type="http://schemas.openxmlformats.org/officeDocument/2006/relationships/image"/></Relationships>
</file>

<file path=ppt/slides/_rels/slide1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8.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17.png" Type="http://schemas.openxmlformats.org/officeDocument/2006/relationships/image"/></Relationships>
</file>

<file path=ppt/slides/_rels/slide1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9.png" Type="http://schemas.openxmlformats.org/officeDocument/2006/relationships/image"/><Relationship Id="rId3" Target="../media/image120.png" Type="http://schemas.openxmlformats.org/officeDocument/2006/relationships/image"/></Relationships>
</file>

<file path=ppt/slides/_rels/slide13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1.png" Type="http://schemas.openxmlformats.org/officeDocument/2006/relationships/image"/></Relationships>
</file>

<file path=ppt/slides/_rels/slide1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2.png" Type="http://schemas.openxmlformats.org/officeDocument/2006/relationships/image"/></Relationships>
</file>

<file path=ppt/slides/_rels/slide13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3.png" Type="http://schemas.openxmlformats.org/officeDocument/2006/relationships/image"/></Relationships>
</file>

<file path=ppt/slides/_rels/slide1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4.png" Type="http://schemas.openxmlformats.org/officeDocument/2006/relationships/image"/></Relationships>
</file>

<file path=ppt/slides/_rels/slide1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5.png" Type="http://schemas.openxmlformats.org/officeDocument/2006/relationships/image"/></Relationships>
</file>

<file path=ppt/slides/_rels/slide13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6.png" Type="http://schemas.openxmlformats.org/officeDocument/2006/relationships/image"/><Relationship Id="rId3" Target="../media/image127.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s>
</file>

<file path=ppt/slides/_rels/slide14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8.png" Type="http://schemas.openxmlformats.org/officeDocument/2006/relationships/image"/></Relationships>
</file>

<file path=ppt/slides/_rels/slide1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9.png" Type="http://schemas.openxmlformats.org/officeDocument/2006/relationships/image"/></Relationships>
</file>

<file path=ppt/slides/_rels/slide1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0.png" Type="http://schemas.openxmlformats.org/officeDocument/2006/relationships/image"/><Relationship Id="rId3" Target="../media/image131.png" Type="http://schemas.openxmlformats.org/officeDocument/2006/relationships/image"/></Relationships>
</file>

<file path=ppt/slides/_rels/slide14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2.png" Type="http://schemas.openxmlformats.org/officeDocument/2006/relationships/image"/><Relationship Id="rId3" Target="../media/image133.png" Type="http://schemas.openxmlformats.org/officeDocument/2006/relationships/image"/></Relationships>
</file>

<file path=ppt/slides/_rels/slide1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4.png" Type="http://schemas.openxmlformats.org/officeDocument/2006/relationships/image"/></Relationships>
</file>

<file path=ppt/slides/_rels/slide14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5.png" Type="http://schemas.openxmlformats.org/officeDocument/2006/relationships/image"/><Relationship Id="rId3" Target="../media/image136.png" Type="http://schemas.openxmlformats.org/officeDocument/2006/relationships/image"/></Relationships>
</file>

<file path=ppt/slides/_rels/slide1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7.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5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8.png" Type="http://schemas.openxmlformats.org/officeDocument/2006/relationships/image"/></Relationships>
</file>

<file path=ppt/slides/_rels/slide1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9.png" Type="http://schemas.openxmlformats.org/officeDocument/2006/relationships/image"/></Relationships>
</file>

<file path=ppt/slides/_rels/slide1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0.png" Type="http://schemas.openxmlformats.org/officeDocument/2006/relationships/image"/></Relationships>
</file>

<file path=ppt/slides/_rels/slide15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5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1.png" Type="http://schemas.openxmlformats.org/officeDocument/2006/relationships/image"/><Relationship Id="rId3" Target="../media/image142.png" Type="http://schemas.openxmlformats.org/officeDocument/2006/relationships/image"/></Relationships>
</file>

<file path=ppt/slides/_rels/slide15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3.png" Type="http://schemas.openxmlformats.org/officeDocument/2006/relationships/image"/></Relationships>
</file>

<file path=ppt/slides/_rels/slide15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5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4.png" Type="http://schemas.openxmlformats.org/officeDocument/2006/relationships/image"/><Relationship Id="rId3" Target="../media/image145.png" Type="http://schemas.openxmlformats.org/officeDocument/2006/relationships/image"/></Relationships>
</file>

<file path=ppt/slides/_rels/slide15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6.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s>
</file>

<file path=ppt/slides/_rels/slide16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7.png" Type="http://schemas.openxmlformats.org/officeDocument/2006/relationships/image"/></Relationships>
</file>

<file path=ppt/slides/_rels/slide16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8.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 Id="rId3" Target="../media/image24.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jpe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media/image27.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png" Type="http://schemas.openxmlformats.org/officeDocument/2006/relationships/image"/><Relationship Id="rId3" Target="../media/image37.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png" Type="http://schemas.openxmlformats.org/officeDocument/2006/relationships/image"/><Relationship Id="rId3" Target="../media/image39.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8.pn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png" Type="http://schemas.openxmlformats.org/officeDocument/2006/relationships/image"/><Relationship Id="rId3" Target="../media/image44.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5.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6.pn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7.pn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8.pn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9.pn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png" Type="http://schemas.openxmlformats.org/officeDocument/2006/relationships/image"/><Relationship Id="rId3" Target="../media/image51.pn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2.pn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3.pn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pn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5.png" Type="http://schemas.openxmlformats.org/officeDocument/2006/relationships/image"/><Relationship Id="rId3" Target="../media/image56.pn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7.png"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8.png" Type="http://schemas.openxmlformats.org/officeDocument/2006/relationships/image"/><Relationship Id="rId3" Target="../media/image59.png" Type="http://schemas.openxmlformats.org/officeDocument/2006/relationships/image"/></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0.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s>
</file>

<file path=ppt/slides/_rels/slide6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6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1.png" Type="http://schemas.openxmlformats.org/officeDocument/2006/relationships/image"/></Relationships>
</file>

<file path=ppt/slides/_rels/slide6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6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2.png" Type="http://schemas.openxmlformats.org/officeDocument/2006/relationships/image"/><Relationship Id="rId3" Target="../media/image63.png" Type="http://schemas.openxmlformats.org/officeDocument/2006/relationships/image"/></Relationships>
</file>

<file path=ppt/slides/_rels/slide6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6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4.png" Type="http://schemas.openxmlformats.org/officeDocument/2006/relationships/image"/></Relationships>
</file>

<file path=ppt/slides/_rels/slide6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5.png" Type="http://schemas.openxmlformats.org/officeDocument/2006/relationships/image"/></Relationships>
</file>

<file path=ppt/slides/_rels/slide6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6.png" Type="http://schemas.openxmlformats.org/officeDocument/2006/relationships/image"/></Relationships>
</file>

<file path=ppt/slides/_rels/slide6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6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7.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7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8.png" Type="http://schemas.openxmlformats.org/officeDocument/2006/relationships/image"/></Relationships>
</file>

<file path=ppt/slides/_rels/slide7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9.png" Type="http://schemas.openxmlformats.org/officeDocument/2006/relationships/image"/></Relationships>
</file>

<file path=ppt/slides/_rels/slide7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7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0.png" Type="http://schemas.openxmlformats.org/officeDocument/2006/relationships/image"/><Relationship Id="rId3" Target="../media/image71.png" Type="http://schemas.openxmlformats.org/officeDocument/2006/relationships/image"/></Relationships>
</file>

<file path=ppt/slides/_rels/slide7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2.png" Type="http://schemas.openxmlformats.org/officeDocument/2006/relationships/image"/><Relationship Id="rId3" Target="../media/image73.png" Type="http://schemas.openxmlformats.org/officeDocument/2006/relationships/image"/></Relationships>
</file>

<file path=ppt/slides/_rels/slide7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7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4.png" Type="http://schemas.openxmlformats.org/officeDocument/2006/relationships/image"/></Relationships>
</file>

<file path=ppt/slides/_rels/slide7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5.png" Type="http://schemas.openxmlformats.org/officeDocument/2006/relationships/image"/></Relationships>
</file>

<file path=ppt/slides/_rels/slide7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6.png" Type="http://schemas.openxmlformats.org/officeDocument/2006/relationships/image"/></Relationships>
</file>

<file path=ppt/slides/_rels/slide7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png" Type="http://schemas.openxmlformats.org/officeDocument/2006/relationships/image"/></Relationships>
</file>

<file path=ppt/slides/_rels/slide8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7.png" Type="http://schemas.openxmlformats.org/officeDocument/2006/relationships/image"/></Relationships>
</file>

<file path=ppt/slides/_rels/slide8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8.png" Type="http://schemas.openxmlformats.org/officeDocument/2006/relationships/image"/></Relationships>
</file>

<file path=ppt/slides/_rels/slide8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8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9.png" Type="http://schemas.openxmlformats.org/officeDocument/2006/relationships/image"/></Relationships>
</file>

<file path=ppt/slides/_rels/slide8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0.png" Type="http://schemas.openxmlformats.org/officeDocument/2006/relationships/image"/></Relationships>
</file>

<file path=ppt/slides/_rels/slide8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1.png" Type="http://schemas.openxmlformats.org/officeDocument/2006/relationships/image"/><Relationship Id="rId3" Target="../media/image82.png" Type="http://schemas.openxmlformats.org/officeDocument/2006/relationships/image"/></Relationships>
</file>

<file path=ppt/slides/_rels/slide8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8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3.png" Type="http://schemas.openxmlformats.org/officeDocument/2006/relationships/image"/></Relationships>
</file>

<file path=ppt/slides/_rels/slide8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4.png" Type="http://schemas.openxmlformats.org/officeDocument/2006/relationships/image"/></Relationships>
</file>

<file path=ppt/slides/_rels/slide8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5.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s>
</file>

<file path=ppt/slides/_rels/slide9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6.png" Type="http://schemas.openxmlformats.org/officeDocument/2006/relationships/image"/><Relationship Id="rId3" Target="../media/image87.png" Type="http://schemas.openxmlformats.org/officeDocument/2006/relationships/image"/><Relationship Id="rId4" Target="../media/image88.png" Type="http://schemas.openxmlformats.org/officeDocument/2006/relationships/image"/></Relationships>
</file>

<file path=ppt/slides/_rels/slide9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9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9.png" Type="http://schemas.openxmlformats.org/officeDocument/2006/relationships/image"/></Relationships>
</file>

<file path=ppt/slides/_rels/slide9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9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0.png" Type="http://schemas.openxmlformats.org/officeDocument/2006/relationships/image"/></Relationships>
</file>

<file path=ppt/slides/_rels/slide9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9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1.png" Type="http://schemas.openxmlformats.org/officeDocument/2006/relationships/image"/><Relationship Id="rId3" Target="../media/image92.png" Type="http://schemas.openxmlformats.org/officeDocument/2006/relationships/image"/><Relationship Id="rId4" Target="../media/image93.png" Type="http://schemas.openxmlformats.org/officeDocument/2006/relationships/image"/></Relationships>
</file>

<file path=ppt/slides/_rels/slide9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9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4.png" Type="http://schemas.openxmlformats.org/officeDocument/2006/relationships/image"/><Relationship Id="rId3" Target="../media/image95.png" Type="http://schemas.openxmlformats.org/officeDocument/2006/relationships/image"/><Relationship Id="rId4" Target="../media/image96.png" Type="http://schemas.openxmlformats.org/officeDocument/2006/relationships/image"/></Relationships>
</file>

<file path=ppt/slides/_rels/slide9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sp>
        <p:nvSpPr>
          <p:cNvPr name="Freeform 2" id="2"/>
          <p:cNvSpPr/>
          <p:nvPr/>
        </p:nvSpPr>
        <p:spPr>
          <a:xfrm flipH="false" flipV="false" rot="0">
            <a:off x="-178861" y="4356708"/>
            <a:ext cx="10789023" cy="7188187"/>
          </a:xfrm>
          <a:custGeom>
            <a:avLst/>
            <a:gdLst/>
            <a:ahLst/>
            <a:cxnLst/>
            <a:rect r="r" b="b" t="t" l="l"/>
            <a:pathLst>
              <a:path h="7188187" w="10789023">
                <a:moveTo>
                  <a:pt x="0" y="0"/>
                </a:moveTo>
                <a:lnTo>
                  <a:pt x="10789023" y="0"/>
                </a:lnTo>
                <a:lnTo>
                  <a:pt x="10789023" y="7188187"/>
                </a:lnTo>
                <a:lnTo>
                  <a:pt x="0" y="7188187"/>
                </a:lnTo>
                <a:lnTo>
                  <a:pt x="0" y="0"/>
                </a:lnTo>
                <a:close/>
              </a:path>
            </a:pathLst>
          </a:custGeom>
          <a:blipFill>
            <a:blip r:embed="rId2"/>
            <a:stretch>
              <a:fillRect l="0" t="0" r="0" b="0"/>
            </a:stretch>
          </a:blipFill>
        </p:spPr>
      </p:sp>
      <p:sp>
        <p:nvSpPr>
          <p:cNvPr name="Freeform 3" id="3"/>
          <p:cNvSpPr/>
          <p:nvPr/>
        </p:nvSpPr>
        <p:spPr>
          <a:xfrm flipH="false" flipV="false" rot="0">
            <a:off x="10610162" y="3699993"/>
            <a:ext cx="11589565" cy="8229600"/>
          </a:xfrm>
          <a:custGeom>
            <a:avLst/>
            <a:gdLst/>
            <a:ahLst/>
            <a:cxnLst/>
            <a:rect r="r" b="b" t="t" l="l"/>
            <a:pathLst>
              <a:path h="8229600" w="11589565">
                <a:moveTo>
                  <a:pt x="0" y="0"/>
                </a:moveTo>
                <a:lnTo>
                  <a:pt x="11589566" y="0"/>
                </a:lnTo>
                <a:lnTo>
                  <a:pt x="11589566" y="8229600"/>
                </a:lnTo>
                <a:lnTo>
                  <a:pt x="0" y="8229600"/>
                </a:lnTo>
                <a:lnTo>
                  <a:pt x="0" y="0"/>
                </a:lnTo>
                <a:close/>
              </a:path>
            </a:pathLst>
          </a:custGeom>
          <a:blipFill>
            <a:blip r:embed="rId3"/>
            <a:stretch>
              <a:fillRect l="-6579" t="0" r="0" b="0"/>
            </a:stretch>
          </a:blipFill>
        </p:spPr>
      </p:sp>
      <p:sp>
        <p:nvSpPr>
          <p:cNvPr name="TextBox 4" id="4"/>
          <p:cNvSpPr txBox="true"/>
          <p:nvPr/>
        </p:nvSpPr>
        <p:spPr>
          <a:xfrm rot="0">
            <a:off x="562581" y="1962979"/>
            <a:ext cx="17162837" cy="2606674"/>
          </a:xfrm>
          <a:prstGeom prst="rect">
            <a:avLst/>
          </a:prstGeom>
        </p:spPr>
        <p:txBody>
          <a:bodyPr anchor="t" rtlCol="false" tIns="0" lIns="0" bIns="0" rIns="0">
            <a:spAutoFit/>
          </a:bodyPr>
          <a:lstStyle/>
          <a:p>
            <a:pPr algn="ctr">
              <a:lnSpc>
                <a:spcPts val="9999"/>
              </a:lnSpc>
            </a:pPr>
            <a:r>
              <a:rPr lang="en-US" b="true" sz="9999" spc="-549">
                <a:solidFill>
                  <a:srgbClr val="1351AA"/>
                </a:solidFill>
                <a:latin typeface="Aileron Heavy"/>
                <a:ea typeface="Aileron Heavy"/>
                <a:cs typeface="Aileron Heavy"/>
                <a:sym typeface="Aileron Heavy"/>
              </a:rPr>
              <a:t>O MAIOR  DISCURSO  DE CRISTO</a:t>
            </a:r>
          </a:p>
        </p:txBody>
      </p:sp>
      <p:sp>
        <p:nvSpPr>
          <p:cNvPr name="TextBox 5" id="5"/>
          <p:cNvSpPr txBox="true"/>
          <p:nvPr/>
        </p:nvSpPr>
        <p:spPr>
          <a:xfrm rot="0">
            <a:off x="4413600" y="758507"/>
            <a:ext cx="9909362" cy="283210"/>
          </a:xfrm>
          <a:prstGeom prst="rect">
            <a:avLst/>
          </a:prstGeom>
        </p:spPr>
        <p:txBody>
          <a:bodyPr anchor="t" rtlCol="false" tIns="0" lIns="0" bIns="0" rIns="0">
            <a:spAutoFit/>
          </a:bodyPr>
          <a:lstStyle/>
          <a:p>
            <a:pPr algn="ctr">
              <a:lnSpc>
                <a:spcPts val="2239"/>
              </a:lnSpc>
              <a:spcBef>
                <a:spcPct val="0"/>
              </a:spcBef>
            </a:pPr>
            <a:r>
              <a:rPr lang="en-US" b="true" sz="1599">
                <a:solidFill>
                  <a:srgbClr val="181718"/>
                </a:solidFill>
                <a:latin typeface="Poppins Bold"/>
                <a:ea typeface="Poppins Bold"/>
                <a:cs typeface="Poppins Bold"/>
                <a:sym typeface="Poppins Bold"/>
              </a:rPr>
              <a:t>ELLEN G. WHITE</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12450962" y="0"/>
            <a:ext cx="5837038" cy="10287000"/>
            <a:chOff x="0" y="0"/>
            <a:chExt cx="1597413" cy="2815227"/>
          </a:xfrm>
        </p:grpSpPr>
        <p:sp>
          <p:nvSpPr>
            <p:cNvPr name="Freeform 3" id="3"/>
            <p:cNvSpPr/>
            <p:nvPr/>
          </p:nvSpPr>
          <p:spPr>
            <a:xfrm flipH="false" flipV="false" rot="0">
              <a:off x="0" y="0"/>
              <a:ext cx="1597413" cy="2815227"/>
            </a:xfrm>
            <a:custGeom>
              <a:avLst/>
              <a:gdLst/>
              <a:ahLst/>
              <a:cxnLst/>
              <a:rect r="r" b="b" t="t" l="l"/>
              <a:pathLst>
                <a:path h="2815227" w="1597413">
                  <a:moveTo>
                    <a:pt x="0" y="0"/>
                  </a:moveTo>
                  <a:lnTo>
                    <a:pt x="1597413" y="0"/>
                  </a:lnTo>
                  <a:lnTo>
                    <a:pt x="1597413" y="2815227"/>
                  </a:lnTo>
                  <a:lnTo>
                    <a:pt x="0" y="2815227"/>
                  </a:lnTo>
                  <a:close/>
                </a:path>
              </a:pathLst>
            </a:custGeom>
            <a:blipFill>
              <a:blip r:embed="rId2"/>
              <a:stretch>
                <a:fillRect l="0" t="-437" r="0" b="-437"/>
              </a:stretch>
            </a:blipFill>
          </p:spPr>
        </p:sp>
      </p:grpSp>
      <p:sp>
        <p:nvSpPr>
          <p:cNvPr name="TextBox 4" id="4"/>
          <p:cNvSpPr txBox="true"/>
          <p:nvPr/>
        </p:nvSpPr>
        <p:spPr>
          <a:xfrm rot="0">
            <a:off x="1895369" y="3903330"/>
            <a:ext cx="8703233" cy="1829435"/>
          </a:xfrm>
          <a:prstGeom prst="rect">
            <a:avLst/>
          </a:prstGeom>
        </p:spPr>
        <p:txBody>
          <a:bodyPr anchor="t" rtlCol="false" tIns="0" lIns="0" bIns="0" rIns="0">
            <a:spAutoFit/>
          </a:bodyPr>
          <a:lstStyle/>
          <a:p>
            <a:pPr algn="ctr">
              <a:lnSpc>
                <a:spcPts val="3639"/>
              </a:lnSpc>
              <a:spcBef>
                <a:spcPct val="0"/>
              </a:spcBef>
            </a:pPr>
            <a:r>
              <a:rPr lang="en-US" sz="2599">
                <a:solidFill>
                  <a:srgbClr val="181718"/>
                </a:solidFill>
                <a:latin typeface="Poppins"/>
                <a:ea typeface="Poppins"/>
                <a:cs typeface="Poppins"/>
                <a:sym typeface="Poppins"/>
              </a:rPr>
              <a:t>Tod</a:t>
            </a:r>
            <a:r>
              <a:rPr lang="en-US" sz="2599">
                <a:solidFill>
                  <a:srgbClr val="181718"/>
                </a:solidFill>
                <a:latin typeface="Poppins"/>
                <a:ea typeface="Poppins"/>
                <a:cs typeface="Poppins"/>
                <a:sym typeface="Poppins"/>
              </a:rPr>
              <a:t>os</a:t>
            </a:r>
            <a:r>
              <a:rPr lang="en-US" sz="2599">
                <a:solidFill>
                  <a:srgbClr val="181718"/>
                </a:solidFill>
                <a:latin typeface="Poppins"/>
                <a:ea typeface="Poppins"/>
                <a:cs typeface="Poppins"/>
                <a:sym typeface="Poppins"/>
              </a:rPr>
              <a:t> os que têm a intuição de sua profunda pobreza de alma e vêem que em si mesmos nada possuem de bom, encontrarão justiça e força olhando a Jesus (p.15 e 16).</a:t>
            </a:r>
          </a:p>
        </p:txBody>
      </p:sp>
    </p:spTree>
  </p:cSld>
  <p:clrMapOvr>
    <a:masterClrMapping/>
  </p:clrMapOvr>
</p:sld>
</file>

<file path=ppt/slides/slide100.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sp>
        <p:nvSpPr>
          <p:cNvPr name="Freeform 2" id="2"/>
          <p:cNvSpPr/>
          <p:nvPr/>
        </p:nvSpPr>
        <p:spPr>
          <a:xfrm flipH="false" flipV="false" rot="0">
            <a:off x="9063878" y="4579031"/>
            <a:ext cx="9224122" cy="5380738"/>
          </a:xfrm>
          <a:custGeom>
            <a:avLst/>
            <a:gdLst/>
            <a:ahLst/>
            <a:cxnLst/>
            <a:rect r="r" b="b" t="t" l="l"/>
            <a:pathLst>
              <a:path h="5380738" w="9224122">
                <a:moveTo>
                  <a:pt x="0" y="0"/>
                </a:moveTo>
                <a:lnTo>
                  <a:pt x="9224122" y="0"/>
                </a:lnTo>
                <a:lnTo>
                  <a:pt x="9224122" y="5380738"/>
                </a:lnTo>
                <a:lnTo>
                  <a:pt x="0" y="5380738"/>
                </a:lnTo>
                <a:lnTo>
                  <a:pt x="0" y="0"/>
                </a:lnTo>
                <a:close/>
              </a:path>
            </a:pathLst>
          </a:custGeom>
          <a:blipFill>
            <a:blip r:embed="rId2"/>
            <a:stretch>
              <a:fillRect l="0" t="0" r="0" b="0"/>
            </a:stretch>
          </a:blipFill>
        </p:spPr>
      </p:sp>
      <p:sp>
        <p:nvSpPr>
          <p:cNvPr name="TextBox 3" id="3"/>
          <p:cNvSpPr txBox="true"/>
          <p:nvPr/>
        </p:nvSpPr>
        <p:spPr>
          <a:xfrm rot="0">
            <a:off x="1198714" y="962025"/>
            <a:ext cx="4820561" cy="219392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Pessoa alguma pode ocupar uma posição neutra; não há classe neutra </a:t>
            </a:r>
            <a:r>
              <a:rPr lang="en-US" sz="2499">
                <a:solidFill>
                  <a:srgbClr val="181718"/>
                </a:solidFill>
                <a:latin typeface="Poppins"/>
                <a:ea typeface="Poppins"/>
                <a:cs typeface="Poppins"/>
                <a:sym typeface="Poppins"/>
              </a:rPr>
              <a:t>que nem ama a Deus nem serve ao inimigo da justiça (p. 74).</a:t>
            </a:r>
          </a:p>
        </p:txBody>
      </p:sp>
      <p:sp>
        <p:nvSpPr>
          <p:cNvPr name="TextBox 4" id="4"/>
          <p:cNvSpPr txBox="true"/>
          <p:nvPr/>
        </p:nvSpPr>
        <p:spPr>
          <a:xfrm rot="0">
            <a:off x="8330709" y="742950"/>
            <a:ext cx="5209315" cy="263207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Aquele que não se entregou inteiramente a Deus, acha-se sob o controle de o</a:t>
            </a:r>
            <a:r>
              <a:rPr lang="en-US" sz="2499">
                <a:solidFill>
                  <a:srgbClr val="181718"/>
                </a:solidFill>
                <a:latin typeface="Poppins"/>
                <a:ea typeface="Poppins"/>
                <a:cs typeface="Poppins"/>
                <a:sym typeface="Poppins"/>
              </a:rPr>
              <a:t>utro poder, escutando outra voz, cujas sugestões são de caráter inteiramente diverso.  (p. 74).</a:t>
            </a:r>
          </a:p>
        </p:txBody>
      </p:sp>
      <p:sp>
        <p:nvSpPr>
          <p:cNvPr name="TextBox 5" id="5"/>
          <p:cNvSpPr txBox="true"/>
          <p:nvPr/>
        </p:nvSpPr>
        <p:spPr>
          <a:xfrm rot="0">
            <a:off x="2499543" y="5076825"/>
            <a:ext cx="4970082" cy="307022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O gênio, o talento, a simpatia, mesmo a generosidade e as boas ações, podem tornar-se um </a:t>
            </a:r>
            <a:r>
              <a:rPr lang="en-US" sz="2499">
                <a:solidFill>
                  <a:srgbClr val="181718"/>
                </a:solidFill>
                <a:latin typeface="Poppins"/>
                <a:ea typeface="Poppins"/>
                <a:cs typeface="Poppins"/>
                <a:sym typeface="Poppins"/>
              </a:rPr>
              <a:t>engodo de Satanás para seduzir almas para o precipício da ruína nesta vida e na por vir (p. 75).</a:t>
            </a:r>
          </a:p>
        </p:txBody>
      </p:sp>
    </p:spTree>
  </p:cSld>
  <p:clrMapOvr>
    <a:masterClrMapping/>
  </p:clrMapOvr>
</p:sld>
</file>

<file path=ppt/slides/slide101.xml><?xml version="1.0" encoding="utf-8"?>
<p:sld xmlns:p="http://schemas.openxmlformats.org/presentationml/2006/main" xmlns:a="http://schemas.openxmlformats.org/drawingml/2006/main">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3875970" y="3321715"/>
            <a:ext cx="10865006" cy="1888088"/>
          </a:xfrm>
          <a:prstGeom prst="rect">
            <a:avLst/>
          </a:prstGeom>
        </p:spPr>
        <p:txBody>
          <a:bodyPr anchor="t" rtlCol="false" tIns="0" lIns="0" bIns="0" rIns="0">
            <a:spAutoFit/>
          </a:bodyPr>
          <a:lstStyle/>
          <a:p>
            <a:pPr algn="ctr">
              <a:lnSpc>
                <a:spcPts val="4832"/>
              </a:lnSpc>
            </a:pPr>
            <a:r>
              <a:rPr lang="en-US" b="true" sz="4353">
                <a:solidFill>
                  <a:srgbClr val="181718"/>
                </a:solidFill>
                <a:latin typeface="Poppins Bold"/>
                <a:ea typeface="Poppins Bold"/>
                <a:cs typeface="Poppins Bold"/>
                <a:sym typeface="Poppins Bold"/>
              </a:rPr>
              <a:t>“NÃO ANDEIS CUIDADOSOS.”</a:t>
            </a:r>
          </a:p>
          <a:p>
            <a:pPr algn="ctr">
              <a:lnSpc>
                <a:spcPts val="4832"/>
              </a:lnSpc>
            </a:pPr>
          </a:p>
          <a:p>
            <a:pPr algn="ctr">
              <a:lnSpc>
                <a:spcPts val="4832"/>
              </a:lnSpc>
            </a:pPr>
            <a:r>
              <a:rPr lang="en-US" sz="4353">
                <a:solidFill>
                  <a:srgbClr val="181718"/>
                </a:solidFill>
                <a:latin typeface="Poppins"/>
                <a:ea typeface="Poppins"/>
                <a:cs typeface="Poppins"/>
                <a:sym typeface="Poppins"/>
              </a:rPr>
              <a:t>MATEUS 6:25</a:t>
            </a:r>
          </a:p>
        </p:txBody>
      </p:sp>
    </p:spTree>
  </p:cSld>
  <p:clrMapOvr>
    <a:masterClrMapping/>
  </p:clrMapOvr>
</p:sld>
</file>

<file path=ppt/slides/slide102.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1209522" y="4183584"/>
            <a:ext cx="3053187" cy="2558706"/>
            <a:chOff x="0" y="0"/>
            <a:chExt cx="835561" cy="700237"/>
          </a:xfrm>
        </p:grpSpPr>
        <p:sp>
          <p:nvSpPr>
            <p:cNvPr name="Freeform 3" id="3"/>
            <p:cNvSpPr/>
            <p:nvPr/>
          </p:nvSpPr>
          <p:spPr>
            <a:xfrm flipH="false" flipV="false" rot="0">
              <a:off x="0" y="0"/>
              <a:ext cx="835561" cy="700237"/>
            </a:xfrm>
            <a:custGeom>
              <a:avLst/>
              <a:gdLst/>
              <a:ahLst/>
              <a:cxnLst/>
              <a:rect r="r" b="b" t="t" l="l"/>
              <a:pathLst>
                <a:path h="700237" w="835561">
                  <a:moveTo>
                    <a:pt x="0" y="0"/>
                  </a:moveTo>
                  <a:lnTo>
                    <a:pt x="835561" y="0"/>
                  </a:lnTo>
                  <a:lnTo>
                    <a:pt x="835561" y="700237"/>
                  </a:lnTo>
                  <a:lnTo>
                    <a:pt x="0" y="700237"/>
                  </a:lnTo>
                  <a:close/>
                </a:path>
              </a:pathLst>
            </a:custGeom>
            <a:blipFill>
              <a:blip r:embed="rId2"/>
              <a:stretch>
                <a:fillRect l="-12892" t="0" r="-12892" b="0"/>
              </a:stretch>
            </a:blipFill>
          </p:spPr>
        </p:sp>
      </p:grpSp>
      <p:grpSp>
        <p:nvGrpSpPr>
          <p:cNvPr name="Group 4" id="4"/>
          <p:cNvGrpSpPr/>
          <p:nvPr/>
        </p:nvGrpSpPr>
        <p:grpSpPr>
          <a:xfrm rot="0">
            <a:off x="1209522" y="583018"/>
            <a:ext cx="3053187" cy="2558706"/>
            <a:chOff x="0" y="0"/>
            <a:chExt cx="835561" cy="700237"/>
          </a:xfrm>
        </p:grpSpPr>
        <p:sp>
          <p:nvSpPr>
            <p:cNvPr name="Freeform 5" id="5"/>
            <p:cNvSpPr/>
            <p:nvPr/>
          </p:nvSpPr>
          <p:spPr>
            <a:xfrm flipH="false" flipV="false" rot="0">
              <a:off x="0" y="0"/>
              <a:ext cx="835561" cy="700237"/>
            </a:xfrm>
            <a:custGeom>
              <a:avLst/>
              <a:gdLst/>
              <a:ahLst/>
              <a:cxnLst/>
              <a:rect r="r" b="b" t="t" l="l"/>
              <a:pathLst>
                <a:path h="700237" w="835561">
                  <a:moveTo>
                    <a:pt x="0" y="0"/>
                  </a:moveTo>
                  <a:lnTo>
                    <a:pt x="835561" y="0"/>
                  </a:lnTo>
                  <a:lnTo>
                    <a:pt x="835561" y="700237"/>
                  </a:lnTo>
                  <a:lnTo>
                    <a:pt x="0" y="700237"/>
                  </a:lnTo>
                  <a:close/>
                </a:path>
              </a:pathLst>
            </a:custGeom>
            <a:blipFill>
              <a:blip r:embed="rId3"/>
              <a:stretch>
                <a:fillRect l="-39381" t="0" r="-9604" b="0"/>
              </a:stretch>
            </a:blipFill>
          </p:spPr>
        </p:sp>
      </p:grpSp>
      <p:grpSp>
        <p:nvGrpSpPr>
          <p:cNvPr name="Group 6" id="6"/>
          <p:cNvGrpSpPr/>
          <p:nvPr/>
        </p:nvGrpSpPr>
        <p:grpSpPr>
          <a:xfrm rot="0">
            <a:off x="1209522" y="7473036"/>
            <a:ext cx="3053187" cy="2558706"/>
            <a:chOff x="0" y="0"/>
            <a:chExt cx="835561" cy="700237"/>
          </a:xfrm>
        </p:grpSpPr>
        <p:sp>
          <p:nvSpPr>
            <p:cNvPr name="Freeform 7" id="7"/>
            <p:cNvSpPr/>
            <p:nvPr/>
          </p:nvSpPr>
          <p:spPr>
            <a:xfrm flipH="false" flipV="false" rot="0">
              <a:off x="0" y="0"/>
              <a:ext cx="835561" cy="700237"/>
            </a:xfrm>
            <a:custGeom>
              <a:avLst/>
              <a:gdLst/>
              <a:ahLst/>
              <a:cxnLst/>
              <a:rect r="r" b="b" t="t" l="l"/>
              <a:pathLst>
                <a:path h="700237" w="835561">
                  <a:moveTo>
                    <a:pt x="0" y="0"/>
                  </a:moveTo>
                  <a:lnTo>
                    <a:pt x="835561" y="0"/>
                  </a:lnTo>
                  <a:lnTo>
                    <a:pt x="835561" y="700237"/>
                  </a:lnTo>
                  <a:lnTo>
                    <a:pt x="0" y="700237"/>
                  </a:lnTo>
                  <a:close/>
                </a:path>
              </a:pathLst>
            </a:custGeom>
            <a:blipFill>
              <a:blip r:embed="rId4"/>
              <a:stretch>
                <a:fillRect l="-1256" t="0" r="-1256" b="0"/>
              </a:stretch>
            </a:blipFill>
          </p:spPr>
        </p:sp>
      </p:grpSp>
      <p:sp>
        <p:nvSpPr>
          <p:cNvPr name="TextBox 8" id="8"/>
          <p:cNvSpPr txBox="true"/>
          <p:nvPr/>
        </p:nvSpPr>
        <p:spPr>
          <a:xfrm rot="0">
            <a:off x="6410525" y="1989658"/>
            <a:ext cx="9690068" cy="219392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Aquele que vos deu a vida, sabe qual é vossa necessidade de alimento para mantê-la. Aquele que criou o corpo não</a:t>
            </a:r>
            <a:r>
              <a:rPr lang="en-US" sz="2499">
                <a:solidFill>
                  <a:srgbClr val="181718"/>
                </a:solidFill>
                <a:latin typeface="Poppins"/>
                <a:ea typeface="Poppins"/>
                <a:cs typeface="Poppins"/>
                <a:sym typeface="Poppins"/>
              </a:rPr>
              <a:t> Se esquece de que necessitais de vestuário. Não há de Aquele que concedeu o dom maior proporcionar também o que é preciso para o completar? (p. 75)</a:t>
            </a:r>
          </a:p>
        </p:txBody>
      </p:sp>
      <p:sp>
        <p:nvSpPr>
          <p:cNvPr name="TextBox 9" id="9"/>
          <p:cNvSpPr txBox="true"/>
          <p:nvPr/>
        </p:nvSpPr>
        <p:spPr>
          <a:xfrm rot="0">
            <a:off x="6577877" y="6120314"/>
            <a:ext cx="9690068" cy="263207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Tudo quanto vos era necessário à existência vos teria sido facultado mesmo sem as flores e os pássaros, mas Deus não estava satisfeito com o</a:t>
            </a:r>
            <a:r>
              <a:rPr lang="en-US" sz="2499">
                <a:solidFill>
                  <a:srgbClr val="181718"/>
                </a:solidFill>
                <a:latin typeface="Poppins"/>
                <a:ea typeface="Poppins"/>
                <a:cs typeface="Poppins"/>
                <a:sym typeface="Poppins"/>
              </a:rPr>
              <a:t> prover meramente o que bastasse à vida. Ele encheu a Terra e o espaço e o firmamento com traços de beleza a fim de mostrar-vos os pensamentos de amor que nutre a vosso respeito (p. 76)</a:t>
            </a:r>
          </a:p>
        </p:txBody>
      </p:sp>
    </p:spTree>
  </p:cSld>
  <p:clrMapOvr>
    <a:masterClrMapping/>
  </p:clrMapOvr>
</p:sld>
</file>

<file path=ppt/slides/slide103.xml><?xml version="1.0" encoding="utf-8"?>
<p:sld xmlns:p="http://schemas.openxmlformats.org/presentationml/2006/main" xmlns:a="http://schemas.openxmlformats.org/drawingml/2006/main">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3875970" y="3321715"/>
            <a:ext cx="10865006" cy="1888088"/>
          </a:xfrm>
          <a:prstGeom prst="rect">
            <a:avLst/>
          </a:prstGeom>
        </p:spPr>
        <p:txBody>
          <a:bodyPr anchor="t" rtlCol="false" tIns="0" lIns="0" bIns="0" rIns="0">
            <a:spAutoFit/>
          </a:bodyPr>
          <a:lstStyle/>
          <a:p>
            <a:pPr algn="ctr">
              <a:lnSpc>
                <a:spcPts val="4832"/>
              </a:lnSpc>
            </a:pPr>
            <a:r>
              <a:rPr lang="en-US" b="true" sz="4353">
                <a:solidFill>
                  <a:srgbClr val="181718"/>
                </a:solidFill>
                <a:latin typeface="Poppins Bold"/>
                <a:ea typeface="Poppins Bold"/>
                <a:cs typeface="Poppins Bold"/>
                <a:sym typeface="Poppins Bold"/>
              </a:rPr>
              <a:t>“BUSCAI PRIMEIRO O REINO DE DEUS.”</a:t>
            </a:r>
          </a:p>
          <a:p>
            <a:pPr algn="ctr">
              <a:lnSpc>
                <a:spcPts val="4832"/>
              </a:lnSpc>
            </a:pPr>
          </a:p>
          <a:p>
            <a:pPr algn="ctr">
              <a:lnSpc>
                <a:spcPts val="4832"/>
              </a:lnSpc>
            </a:pPr>
            <a:r>
              <a:rPr lang="en-US" sz="4353">
                <a:solidFill>
                  <a:srgbClr val="181718"/>
                </a:solidFill>
                <a:latin typeface="Poppins"/>
                <a:ea typeface="Poppins"/>
                <a:cs typeface="Poppins"/>
                <a:sym typeface="Poppins"/>
              </a:rPr>
              <a:t>MATEUS 6:33</a:t>
            </a:r>
          </a:p>
        </p:txBody>
      </p:sp>
    </p:spTree>
  </p:cSld>
  <p:clrMapOvr>
    <a:masterClrMapping/>
  </p:clrMapOvr>
</p:sld>
</file>

<file path=ppt/slides/slide104.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sp>
        <p:nvSpPr>
          <p:cNvPr name="Freeform 2" id="2"/>
          <p:cNvSpPr/>
          <p:nvPr/>
        </p:nvSpPr>
        <p:spPr>
          <a:xfrm flipH="false" flipV="false" rot="0">
            <a:off x="11509605" y="2773719"/>
            <a:ext cx="6123496" cy="4087434"/>
          </a:xfrm>
          <a:custGeom>
            <a:avLst/>
            <a:gdLst/>
            <a:ahLst/>
            <a:cxnLst/>
            <a:rect r="r" b="b" t="t" l="l"/>
            <a:pathLst>
              <a:path h="4087434" w="6123496">
                <a:moveTo>
                  <a:pt x="0" y="0"/>
                </a:moveTo>
                <a:lnTo>
                  <a:pt x="6123496" y="0"/>
                </a:lnTo>
                <a:lnTo>
                  <a:pt x="6123496" y="4087434"/>
                </a:lnTo>
                <a:lnTo>
                  <a:pt x="0" y="4087434"/>
                </a:lnTo>
                <a:lnTo>
                  <a:pt x="0" y="0"/>
                </a:lnTo>
                <a:close/>
              </a:path>
            </a:pathLst>
          </a:custGeom>
          <a:blipFill>
            <a:blip r:embed="rId2"/>
            <a:stretch>
              <a:fillRect l="0" t="0" r="0" b="0"/>
            </a:stretch>
          </a:blipFill>
        </p:spPr>
      </p:sp>
      <p:sp>
        <p:nvSpPr>
          <p:cNvPr name="TextBox 3" id="3"/>
          <p:cNvSpPr txBox="true"/>
          <p:nvPr/>
        </p:nvSpPr>
        <p:spPr>
          <a:xfrm rot="0">
            <a:off x="1239993" y="1429013"/>
            <a:ext cx="9690068" cy="175577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Conquanto seja um reino espiritual, não temais que vossas necessidades qu</a:t>
            </a:r>
            <a:r>
              <a:rPr lang="en-US" sz="2499">
                <a:solidFill>
                  <a:srgbClr val="181718"/>
                </a:solidFill>
                <a:latin typeface="Poppins"/>
                <a:ea typeface="Poppins"/>
                <a:cs typeface="Poppins"/>
                <a:sym typeface="Poppins"/>
              </a:rPr>
              <a:t>anto a esta vida não sejam consideradas. Se vos entregais ao serviço de Deus, Aquele que tem todo o poder no Céu e na Terra proverá o que necessitardes (p. 78)</a:t>
            </a:r>
          </a:p>
        </p:txBody>
      </p:sp>
      <p:sp>
        <p:nvSpPr>
          <p:cNvPr name="TextBox 4" id="4"/>
          <p:cNvSpPr txBox="true"/>
          <p:nvPr/>
        </p:nvSpPr>
        <p:spPr>
          <a:xfrm rot="0">
            <a:off x="819371" y="5389186"/>
            <a:ext cx="9974157" cy="263207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Os braços eternos de Deus circundam a alma que se volve para Ele em busca de auxílio, por mais fraca que seja essa alma. As preciosidades das colinas hão</a:t>
            </a:r>
            <a:r>
              <a:rPr lang="en-US" sz="2499">
                <a:solidFill>
                  <a:srgbClr val="181718"/>
                </a:solidFill>
                <a:latin typeface="Poppins"/>
                <a:ea typeface="Poppins"/>
                <a:cs typeface="Poppins"/>
                <a:sym typeface="Poppins"/>
              </a:rPr>
              <a:t> de perecer; mas a alma que vive para Deus com Ele permanecerá. “O mundo passa, e a sua concupiscência; mas aquele que faz a vontade de Deus permanece para sempre.” 1 João 2:17 (p. 78)</a:t>
            </a:r>
          </a:p>
        </p:txBody>
      </p:sp>
    </p:spTree>
  </p:cSld>
  <p:clrMapOvr>
    <a:masterClrMapping/>
  </p:clrMapOvr>
</p:sld>
</file>

<file path=ppt/slides/slide105.xml><?xml version="1.0" encoding="utf-8"?>
<p:sld xmlns:p="http://schemas.openxmlformats.org/presentationml/2006/main" xmlns:a="http://schemas.openxmlformats.org/drawingml/2006/main">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3875970" y="3321715"/>
            <a:ext cx="10865006" cy="3107288"/>
          </a:xfrm>
          <a:prstGeom prst="rect">
            <a:avLst/>
          </a:prstGeom>
        </p:spPr>
        <p:txBody>
          <a:bodyPr anchor="t" rtlCol="false" tIns="0" lIns="0" bIns="0" rIns="0">
            <a:spAutoFit/>
          </a:bodyPr>
          <a:lstStyle/>
          <a:p>
            <a:pPr algn="ctr">
              <a:lnSpc>
                <a:spcPts val="4832"/>
              </a:lnSpc>
            </a:pPr>
            <a:r>
              <a:rPr lang="en-US" b="true" sz="4353">
                <a:solidFill>
                  <a:srgbClr val="181718"/>
                </a:solidFill>
                <a:latin typeface="Poppins Bold"/>
                <a:ea typeface="Poppins Bold"/>
                <a:cs typeface="Poppins Bold"/>
                <a:sym typeface="Poppins Bold"/>
              </a:rPr>
              <a:t>“NÃO VOS INQUIETEIS POIS PELO DIA DE AMANHÃ. ... BASTA A CADA DIA O SEU MAL.” </a:t>
            </a:r>
          </a:p>
          <a:p>
            <a:pPr algn="ctr">
              <a:lnSpc>
                <a:spcPts val="4832"/>
              </a:lnSpc>
            </a:pPr>
          </a:p>
          <a:p>
            <a:pPr algn="ctr">
              <a:lnSpc>
                <a:spcPts val="4832"/>
              </a:lnSpc>
            </a:pPr>
            <a:r>
              <a:rPr lang="en-US" sz="4353">
                <a:solidFill>
                  <a:srgbClr val="181718"/>
                </a:solidFill>
                <a:latin typeface="Poppins"/>
                <a:ea typeface="Poppins"/>
                <a:cs typeface="Poppins"/>
                <a:sym typeface="Poppins"/>
              </a:rPr>
              <a:t>MATEUS 6:34</a:t>
            </a:r>
          </a:p>
        </p:txBody>
      </p:sp>
    </p:spTree>
  </p:cSld>
  <p:clrMapOvr>
    <a:masterClrMapping/>
  </p:clrMapOvr>
</p:sld>
</file>

<file path=ppt/slides/slide106.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1458898" y="606820"/>
            <a:ext cx="5220716" cy="4375192"/>
            <a:chOff x="0" y="0"/>
            <a:chExt cx="835561" cy="700237"/>
          </a:xfrm>
        </p:grpSpPr>
        <p:sp>
          <p:nvSpPr>
            <p:cNvPr name="Freeform 3" id="3"/>
            <p:cNvSpPr/>
            <p:nvPr/>
          </p:nvSpPr>
          <p:spPr>
            <a:xfrm flipH="false" flipV="false" rot="0">
              <a:off x="0" y="0"/>
              <a:ext cx="835561" cy="700237"/>
            </a:xfrm>
            <a:custGeom>
              <a:avLst/>
              <a:gdLst/>
              <a:ahLst/>
              <a:cxnLst/>
              <a:rect r="r" b="b" t="t" l="l"/>
              <a:pathLst>
                <a:path h="700237" w="835561">
                  <a:moveTo>
                    <a:pt x="0" y="0"/>
                  </a:moveTo>
                  <a:lnTo>
                    <a:pt x="835561" y="0"/>
                  </a:lnTo>
                  <a:lnTo>
                    <a:pt x="835561" y="700237"/>
                  </a:lnTo>
                  <a:lnTo>
                    <a:pt x="0" y="700237"/>
                  </a:lnTo>
                  <a:close/>
                </a:path>
              </a:pathLst>
            </a:custGeom>
            <a:blipFill>
              <a:blip r:embed="rId2"/>
              <a:stretch>
                <a:fillRect l="-12853" t="0" r="-12853" b="0"/>
              </a:stretch>
            </a:blipFill>
          </p:spPr>
        </p:sp>
      </p:grpSp>
      <p:grpSp>
        <p:nvGrpSpPr>
          <p:cNvPr name="Group 4" id="4"/>
          <p:cNvGrpSpPr/>
          <p:nvPr/>
        </p:nvGrpSpPr>
        <p:grpSpPr>
          <a:xfrm rot="0">
            <a:off x="1458898" y="5451286"/>
            <a:ext cx="5220716" cy="4375192"/>
            <a:chOff x="0" y="0"/>
            <a:chExt cx="835561" cy="700237"/>
          </a:xfrm>
        </p:grpSpPr>
        <p:sp>
          <p:nvSpPr>
            <p:cNvPr name="Freeform 5" id="5"/>
            <p:cNvSpPr/>
            <p:nvPr/>
          </p:nvSpPr>
          <p:spPr>
            <a:xfrm flipH="false" flipV="false" rot="0">
              <a:off x="0" y="0"/>
              <a:ext cx="835561" cy="700237"/>
            </a:xfrm>
            <a:custGeom>
              <a:avLst/>
              <a:gdLst/>
              <a:ahLst/>
              <a:cxnLst/>
              <a:rect r="r" b="b" t="t" l="l"/>
              <a:pathLst>
                <a:path h="700237" w="835561">
                  <a:moveTo>
                    <a:pt x="0" y="0"/>
                  </a:moveTo>
                  <a:lnTo>
                    <a:pt x="835561" y="0"/>
                  </a:lnTo>
                  <a:lnTo>
                    <a:pt x="835561" y="700237"/>
                  </a:lnTo>
                  <a:lnTo>
                    <a:pt x="0" y="700237"/>
                  </a:lnTo>
                  <a:close/>
                </a:path>
              </a:pathLst>
            </a:custGeom>
            <a:blipFill>
              <a:blip r:embed="rId3"/>
              <a:stretch>
                <a:fillRect l="-12903" t="0" r="-12903" b="0"/>
              </a:stretch>
            </a:blipFill>
          </p:spPr>
        </p:sp>
      </p:grpSp>
      <p:sp>
        <p:nvSpPr>
          <p:cNvPr name="TextBox 6" id="6"/>
          <p:cNvSpPr txBox="true"/>
          <p:nvPr/>
        </p:nvSpPr>
        <p:spPr>
          <a:xfrm rot="0">
            <a:off x="8115059" y="1664116"/>
            <a:ext cx="9690068" cy="219392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Se vos entregastes a Deus, para fazer a Sua obra, não precisais estar ansiosos pelo dia de amanhã. Aquele de quem sois servo, conhece o</a:t>
            </a:r>
            <a:r>
              <a:rPr lang="en-US" sz="2499">
                <a:solidFill>
                  <a:srgbClr val="181718"/>
                </a:solidFill>
                <a:latin typeface="Poppins"/>
                <a:ea typeface="Poppins"/>
                <a:cs typeface="Poppins"/>
                <a:sym typeface="Poppins"/>
              </a:rPr>
              <a:t> fim desde o princípio. Os acontecimentos do amanhã, ocultos a vossos olhos, acham-se à vista dAquele que é onipotente (p. 79)</a:t>
            </a:r>
          </a:p>
        </p:txBody>
      </p:sp>
      <p:sp>
        <p:nvSpPr>
          <p:cNvPr name="TextBox 7" id="7"/>
          <p:cNvSpPr txBox="true"/>
          <p:nvPr/>
        </p:nvSpPr>
        <p:spPr>
          <a:xfrm rot="0">
            <a:off x="7771162" y="6400515"/>
            <a:ext cx="9690068" cy="219392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Um dia sozinho nos pertence, e durante o mesmo cumpre-nos viver para Deus. Por esse dia devemos colocar na mão</a:t>
            </a:r>
            <a:r>
              <a:rPr lang="en-US" sz="2499">
                <a:solidFill>
                  <a:srgbClr val="181718"/>
                </a:solidFill>
                <a:latin typeface="Poppins"/>
                <a:ea typeface="Poppins"/>
                <a:cs typeface="Poppins"/>
                <a:sym typeface="Poppins"/>
              </a:rPr>
              <a:t> de Cristo, em solene serviço, todos os nossos desígnios e planos, depondo sobre Ele toda a nossa solicitude, pois tem cuidado de nós (p. 79)</a:t>
            </a:r>
          </a:p>
        </p:txBody>
      </p:sp>
    </p:spTree>
  </p:cSld>
  <p:clrMapOvr>
    <a:masterClrMapping/>
  </p:clrMapOvr>
</p:sld>
</file>

<file path=ppt/slides/slide107.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642938" y="1831627"/>
            <a:ext cx="6675121" cy="6623746"/>
            <a:chOff x="0" y="0"/>
            <a:chExt cx="1826770" cy="1812710"/>
          </a:xfrm>
        </p:grpSpPr>
        <p:sp>
          <p:nvSpPr>
            <p:cNvPr name="Freeform 3" id="3"/>
            <p:cNvSpPr/>
            <p:nvPr/>
          </p:nvSpPr>
          <p:spPr>
            <a:xfrm flipH="false" flipV="false" rot="0">
              <a:off x="0" y="0"/>
              <a:ext cx="1826770" cy="1812710"/>
            </a:xfrm>
            <a:custGeom>
              <a:avLst/>
              <a:gdLst/>
              <a:ahLst/>
              <a:cxnLst/>
              <a:rect r="r" b="b" t="t" l="l"/>
              <a:pathLst>
                <a:path h="1812710" w="1826770">
                  <a:moveTo>
                    <a:pt x="0" y="0"/>
                  </a:moveTo>
                  <a:lnTo>
                    <a:pt x="1826770" y="0"/>
                  </a:lnTo>
                  <a:lnTo>
                    <a:pt x="1826770" y="1812710"/>
                  </a:lnTo>
                  <a:lnTo>
                    <a:pt x="0" y="1812710"/>
                  </a:lnTo>
                  <a:close/>
                </a:path>
              </a:pathLst>
            </a:custGeom>
            <a:blipFill>
              <a:blip r:embed="rId2"/>
              <a:stretch>
                <a:fillRect l="0" t="-387" r="0" b="-387"/>
              </a:stretch>
            </a:blipFill>
          </p:spPr>
        </p:sp>
      </p:grpSp>
      <p:sp>
        <p:nvSpPr>
          <p:cNvPr name="TextBox 4" id="4"/>
          <p:cNvSpPr txBox="true"/>
          <p:nvPr/>
        </p:nvSpPr>
        <p:spPr>
          <a:xfrm rot="0">
            <a:off x="8701381" y="5360914"/>
            <a:ext cx="7627609" cy="3070225"/>
          </a:xfrm>
          <a:prstGeom prst="rect">
            <a:avLst/>
          </a:prstGeom>
        </p:spPr>
        <p:txBody>
          <a:bodyPr anchor="t" rtlCol="false" tIns="0" lIns="0" bIns="0" rIns="0">
            <a:spAutoFit/>
          </a:bodyPr>
          <a:lstStyle/>
          <a:p>
            <a:pPr algn="just">
              <a:lnSpc>
                <a:spcPts val="3499"/>
              </a:lnSpc>
              <a:spcBef>
                <a:spcPct val="0"/>
              </a:spcBef>
            </a:pPr>
            <a:r>
              <a:rPr lang="en-US" sz="2499">
                <a:solidFill>
                  <a:srgbClr val="181718"/>
                </a:solidFill>
                <a:latin typeface="Poppins"/>
                <a:ea typeface="Poppins"/>
                <a:cs typeface="Poppins"/>
                <a:sym typeface="Poppins"/>
              </a:rPr>
              <a:t>“O</a:t>
            </a:r>
            <a:r>
              <a:rPr lang="en-US" sz="2499">
                <a:solidFill>
                  <a:srgbClr val="181718"/>
                </a:solidFill>
                <a:latin typeface="Poppins"/>
                <a:ea typeface="Poppins"/>
                <a:cs typeface="Poppins"/>
                <a:sym typeface="Poppins"/>
              </a:rPr>
              <a:t> Pai</a:t>
            </a:r>
            <a:r>
              <a:rPr lang="en-US" sz="2499">
                <a:solidFill>
                  <a:srgbClr val="181718"/>
                </a:solidFill>
                <a:latin typeface="Poppins"/>
                <a:ea typeface="Poppins"/>
                <a:cs typeface="Poppins"/>
                <a:sym typeface="Poppins"/>
              </a:rPr>
              <a:t> de misericórdias e o Deus de toda a consolação... nos consola em toda a nossa tribulação para que também possamos consolar os que estiverem em alguma tribulação com aconsolação com que nós mesmos somos consolados de Deus.” 2 Coríntios 1:3, 4 (p.19).</a:t>
            </a:r>
          </a:p>
        </p:txBody>
      </p:sp>
      <p:sp>
        <p:nvSpPr>
          <p:cNvPr name="TextBox 5" id="5"/>
          <p:cNvSpPr txBox="true"/>
          <p:nvPr/>
        </p:nvSpPr>
        <p:spPr>
          <a:xfrm rot="0">
            <a:off x="8701381" y="1572045"/>
            <a:ext cx="8070229" cy="2193925"/>
          </a:xfrm>
          <a:prstGeom prst="rect">
            <a:avLst/>
          </a:prstGeom>
        </p:spPr>
        <p:txBody>
          <a:bodyPr anchor="t" rtlCol="false" tIns="0" lIns="0" bIns="0" rIns="0">
            <a:spAutoFit/>
          </a:bodyPr>
          <a:lstStyle/>
          <a:p>
            <a:pPr algn="just">
              <a:lnSpc>
                <a:spcPts val="3499"/>
              </a:lnSpc>
              <a:spcBef>
                <a:spcPct val="0"/>
              </a:spcBef>
            </a:pPr>
            <a:r>
              <a:rPr lang="en-US" sz="2499">
                <a:solidFill>
                  <a:srgbClr val="181718"/>
                </a:solidFill>
                <a:latin typeface="Poppins"/>
                <a:ea typeface="Poppins"/>
                <a:cs typeface="Poppins"/>
                <a:sym typeface="Poppins"/>
              </a:rPr>
              <a:t>O bendito Salvador Se</a:t>
            </a:r>
            <a:r>
              <a:rPr lang="en-US" sz="2499">
                <a:solidFill>
                  <a:srgbClr val="181718"/>
                </a:solidFill>
                <a:latin typeface="Poppins"/>
                <a:ea typeface="Poppins"/>
                <a:cs typeface="Poppins"/>
                <a:sym typeface="Poppins"/>
              </a:rPr>
              <a:t> põe ao lado de muitos, cujos olhos estão tão cegados pelas lágrimas, que nem O discernem. Deseja tomar-nos pela mão, e que O olhemos com fé simples, permitindo que Ele nos guie (p.18).</a:t>
            </a:r>
          </a:p>
        </p:txBody>
      </p:sp>
    </p:spTree>
  </p:cSld>
  <p:clrMapOvr>
    <a:masterClrMapping/>
  </p:clrMapOvr>
</p:sld>
</file>

<file path=ppt/slides/slide108.xml><?xml version="1.0" encoding="utf-8"?>
<p:sld xmlns:p="http://schemas.openxmlformats.org/presentationml/2006/main" xmlns:a="http://schemas.openxmlformats.org/drawingml/2006/main">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872032" y="860389"/>
            <a:ext cx="12051456" cy="1713586"/>
          </a:xfrm>
          <a:prstGeom prst="rect">
            <a:avLst/>
          </a:prstGeom>
        </p:spPr>
        <p:txBody>
          <a:bodyPr anchor="t" rtlCol="false" tIns="0" lIns="0" bIns="0" rIns="0">
            <a:spAutoFit/>
          </a:bodyPr>
          <a:lstStyle/>
          <a:p>
            <a:pPr algn="l">
              <a:lnSpc>
                <a:spcPts val="6344"/>
              </a:lnSpc>
            </a:pPr>
            <a:r>
              <a:rPr lang="en-US" sz="8031" b="true">
                <a:solidFill>
                  <a:srgbClr val="1351AA"/>
                </a:solidFill>
                <a:latin typeface="Aileron Heavy"/>
                <a:ea typeface="Aileron Heavy"/>
                <a:cs typeface="Aileron Heavy"/>
                <a:sym typeface="Aileron Heavy"/>
              </a:rPr>
              <a:t>5 - A ORAÇÃO DO SENHOR</a:t>
            </a:r>
          </a:p>
        </p:txBody>
      </p:sp>
      <p:sp>
        <p:nvSpPr>
          <p:cNvPr name="TextBox 3" id="3"/>
          <p:cNvSpPr txBox="true"/>
          <p:nvPr/>
        </p:nvSpPr>
        <p:spPr>
          <a:xfrm rot="0">
            <a:off x="3711497" y="4356242"/>
            <a:ext cx="10865006" cy="1888088"/>
          </a:xfrm>
          <a:prstGeom prst="rect">
            <a:avLst/>
          </a:prstGeom>
        </p:spPr>
        <p:txBody>
          <a:bodyPr anchor="t" rtlCol="false" tIns="0" lIns="0" bIns="0" rIns="0">
            <a:spAutoFit/>
          </a:bodyPr>
          <a:lstStyle/>
          <a:p>
            <a:pPr algn="ctr">
              <a:lnSpc>
                <a:spcPts val="4832"/>
              </a:lnSpc>
            </a:pPr>
            <a:r>
              <a:rPr lang="en-US" b="true" sz="4353">
                <a:solidFill>
                  <a:srgbClr val="181718"/>
                </a:solidFill>
                <a:latin typeface="Poppins Bold"/>
                <a:ea typeface="Poppins Bold"/>
                <a:cs typeface="Poppins Bold"/>
                <a:sym typeface="Poppins Bold"/>
              </a:rPr>
              <a:t>“PORTANTO VÓS ORAREIS ASSIM.”</a:t>
            </a:r>
          </a:p>
          <a:p>
            <a:pPr algn="ctr">
              <a:lnSpc>
                <a:spcPts val="4832"/>
              </a:lnSpc>
            </a:pPr>
            <a:r>
              <a:rPr lang="en-US" b="true" sz="4353">
                <a:solidFill>
                  <a:srgbClr val="181718"/>
                </a:solidFill>
                <a:latin typeface="Poppins Bold"/>
                <a:ea typeface="Poppins Bold"/>
                <a:cs typeface="Poppins Bold"/>
                <a:sym typeface="Poppins Bold"/>
              </a:rPr>
              <a:t> </a:t>
            </a:r>
          </a:p>
          <a:p>
            <a:pPr algn="ctr">
              <a:lnSpc>
                <a:spcPts val="4832"/>
              </a:lnSpc>
            </a:pPr>
            <a:r>
              <a:rPr lang="en-US" sz="4353">
                <a:solidFill>
                  <a:srgbClr val="181718"/>
                </a:solidFill>
                <a:latin typeface="Poppins"/>
                <a:ea typeface="Poppins"/>
                <a:cs typeface="Poppins"/>
                <a:sym typeface="Poppins"/>
              </a:rPr>
              <a:t>MATEUS 6:9</a:t>
            </a:r>
          </a:p>
        </p:txBody>
      </p:sp>
    </p:spTree>
  </p:cSld>
  <p:clrMapOvr>
    <a:masterClrMapping/>
  </p:clrMapOvr>
</p:sld>
</file>

<file path=ppt/slides/slide109.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4726052" y="4750114"/>
            <a:ext cx="8129792" cy="4810586"/>
            <a:chOff x="0" y="0"/>
            <a:chExt cx="1597413" cy="945226"/>
          </a:xfrm>
        </p:grpSpPr>
        <p:sp>
          <p:nvSpPr>
            <p:cNvPr name="Freeform 3" id="3"/>
            <p:cNvSpPr/>
            <p:nvPr/>
          </p:nvSpPr>
          <p:spPr>
            <a:xfrm flipH="false" flipV="false" rot="0">
              <a:off x="0" y="0"/>
              <a:ext cx="1597413" cy="945226"/>
            </a:xfrm>
            <a:custGeom>
              <a:avLst/>
              <a:gdLst/>
              <a:ahLst/>
              <a:cxnLst/>
              <a:rect r="r" b="b" t="t" l="l"/>
              <a:pathLst>
                <a:path h="945226" w="1597413">
                  <a:moveTo>
                    <a:pt x="0" y="0"/>
                  </a:moveTo>
                  <a:lnTo>
                    <a:pt x="1597413" y="0"/>
                  </a:lnTo>
                  <a:lnTo>
                    <a:pt x="1597413" y="945226"/>
                  </a:lnTo>
                  <a:lnTo>
                    <a:pt x="0" y="945226"/>
                  </a:lnTo>
                  <a:close/>
                </a:path>
              </a:pathLst>
            </a:custGeom>
            <a:blipFill>
              <a:blip r:embed="rId2"/>
              <a:stretch>
                <a:fillRect l="0" t="-6376" r="0" b="-6376"/>
              </a:stretch>
            </a:blipFill>
          </p:spPr>
        </p:sp>
      </p:grpSp>
      <p:sp>
        <p:nvSpPr>
          <p:cNvPr name="TextBox 4" id="4"/>
          <p:cNvSpPr txBox="true"/>
          <p:nvPr/>
        </p:nvSpPr>
        <p:spPr>
          <a:xfrm rot="0">
            <a:off x="3445089" y="1380683"/>
            <a:ext cx="10901185" cy="131762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A oração do Senhor foi duas vezes dada por nosso Salvador — primeiro à multidão, no Sermão da Montanha, e outra vez, meses mais tarde, aos discípulos apenas</a:t>
            </a:r>
            <a:r>
              <a:rPr lang="en-US" sz="2499">
                <a:solidFill>
                  <a:srgbClr val="181718"/>
                </a:solidFill>
                <a:latin typeface="Poppins"/>
                <a:ea typeface="Poppins"/>
                <a:cs typeface="Poppins"/>
                <a:sym typeface="Poppins"/>
              </a:rPr>
              <a:t> (p. 80).</a:t>
            </a:r>
          </a:p>
        </p:txBody>
      </p:sp>
    </p:spTree>
  </p:cSld>
  <p:clrMapOvr>
    <a:masterClrMapping/>
  </p:clrMapOvr>
</p:sld>
</file>

<file path=ppt/slides/slide11.xml><?xml version="1.0" encoding="utf-8"?>
<p:sld xmlns:p="http://schemas.openxmlformats.org/presentationml/2006/main" xmlns:a="http://schemas.openxmlformats.org/drawingml/2006/main">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3875970" y="3321715"/>
            <a:ext cx="10865006" cy="3107288"/>
          </a:xfrm>
          <a:prstGeom prst="rect">
            <a:avLst/>
          </a:prstGeom>
        </p:spPr>
        <p:txBody>
          <a:bodyPr anchor="t" rtlCol="false" tIns="0" lIns="0" bIns="0" rIns="0">
            <a:spAutoFit/>
          </a:bodyPr>
          <a:lstStyle/>
          <a:p>
            <a:pPr algn="ctr">
              <a:lnSpc>
                <a:spcPts val="4832"/>
              </a:lnSpc>
            </a:pPr>
            <a:r>
              <a:rPr lang="en-US" b="true" sz="4353">
                <a:solidFill>
                  <a:srgbClr val="181718"/>
                </a:solidFill>
                <a:latin typeface="Poppins Bold"/>
                <a:ea typeface="Poppins Bold"/>
                <a:cs typeface="Poppins Bold"/>
                <a:sym typeface="Poppins Bold"/>
              </a:rPr>
              <a:t>“BEM-AVENTURADOS OS QUE CHORAM, PORQUE ELES SERÃO CONSOLADOS.”</a:t>
            </a:r>
          </a:p>
          <a:p>
            <a:pPr algn="ctr">
              <a:lnSpc>
                <a:spcPts val="4832"/>
              </a:lnSpc>
            </a:pPr>
          </a:p>
          <a:p>
            <a:pPr algn="ctr">
              <a:lnSpc>
                <a:spcPts val="4832"/>
              </a:lnSpc>
            </a:pPr>
            <a:r>
              <a:rPr lang="en-US" sz="4353">
                <a:solidFill>
                  <a:srgbClr val="181718"/>
                </a:solidFill>
                <a:latin typeface="Poppins"/>
                <a:ea typeface="Poppins"/>
                <a:cs typeface="Poppins"/>
                <a:sym typeface="Poppins"/>
              </a:rPr>
              <a:t>MATEUS 5:4.</a:t>
            </a:r>
          </a:p>
        </p:txBody>
      </p:sp>
    </p:spTree>
  </p:cSld>
  <p:clrMapOvr>
    <a:masterClrMapping/>
  </p:clrMapOvr>
</p:sld>
</file>

<file path=ppt/slides/slide110.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sp>
        <p:nvSpPr>
          <p:cNvPr name="Freeform 2" id="2"/>
          <p:cNvSpPr/>
          <p:nvPr/>
        </p:nvSpPr>
        <p:spPr>
          <a:xfrm flipH="false" flipV="false" rot="0">
            <a:off x="493501" y="466591"/>
            <a:ext cx="10710708" cy="6005525"/>
          </a:xfrm>
          <a:custGeom>
            <a:avLst/>
            <a:gdLst/>
            <a:ahLst/>
            <a:cxnLst/>
            <a:rect r="r" b="b" t="t" l="l"/>
            <a:pathLst>
              <a:path h="6005525" w="10710708">
                <a:moveTo>
                  <a:pt x="0" y="0"/>
                </a:moveTo>
                <a:lnTo>
                  <a:pt x="10710708" y="0"/>
                </a:lnTo>
                <a:lnTo>
                  <a:pt x="10710708" y="6005525"/>
                </a:lnTo>
                <a:lnTo>
                  <a:pt x="0" y="6005525"/>
                </a:lnTo>
                <a:lnTo>
                  <a:pt x="0" y="0"/>
                </a:lnTo>
                <a:close/>
              </a:path>
            </a:pathLst>
          </a:custGeom>
          <a:blipFill>
            <a:blip r:embed="rId2"/>
            <a:stretch>
              <a:fillRect l="0" t="0" r="0" b="0"/>
            </a:stretch>
          </a:blipFill>
        </p:spPr>
      </p:sp>
      <p:sp>
        <p:nvSpPr>
          <p:cNvPr name="TextBox 3" id="3"/>
          <p:cNvSpPr txBox="true"/>
          <p:nvPr/>
        </p:nvSpPr>
        <p:spPr>
          <a:xfrm rot="0">
            <a:off x="1743881" y="7064375"/>
            <a:ext cx="11481032" cy="2193925"/>
          </a:xfrm>
          <a:prstGeom prst="rect">
            <a:avLst/>
          </a:prstGeom>
        </p:spPr>
        <p:txBody>
          <a:bodyPr anchor="t" rtlCol="false" tIns="0" lIns="0" bIns="0" rIns="0">
            <a:spAutoFit/>
          </a:bodyPr>
          <a:lstStyle/>
          <a:p>
            <a:pPr algn="just">
              <a:lnSpc>
                <a:spcPts val="3499"/>
              </a:lnSpc>
              <a:spcBef>
                <a:spcPct val="0"/>
              </a:spcBef>
            </a:pPr>
            <a:r>
              <a:rPr lang="en-US" sz="2499">
                <a:solidFill>
                  <a:srgbClr val="181718"/>
                </a:solidFill>
                <a:latin typeface="Poppins"/>
                <a:ea typeface="Poppins"/>
                <a:cs typeface="Poppins"/>
                <a:sym typeface="Poppins"/>
              </a:rPr>
              <a:t>O</a:t>
            </a:r>
            <a:r>
              <a:rPr lang="en-US" sz="2499">
                <a:solidFill>
                  <a:srgbClr val="181718"/>
                </a:solidFill>
                <a:latin typeface="Poppins"/>
                <a:ea typeface="Poppins"/>
                <a:cs typeface="Poppins"/>
                <a:sym typeface="Poppins"/>
              </a:rPr>
              <a:t> Salvador não nos restringe, entretanto, ao emprego exato dessas palavras... É-nos ensinado chegar a Deus com nosso tributo de ação de graças, dar a conhecer nossas necessidades, confessar os pecados que cometemos, e reclamar-Lhe a misericórdia em harmonia com a Sua promessa (p.82).</a:t>
            </a:r>
          </a:p>
        </p:txBody>
      </p:sp>
      <p:sp>
        <p:nvSpPr>
          <p:cNvPr name="TextBox 4" id="4"/>
          <p:cNvSpPr txBox="true"/>
          <p:nvPr/>
        </p:nvSpPr>
        <p:spPr>
          <a:xfrm rot="0">
            <a:off x="12134217" y="1635125"/>
            <a:ext cx="4943889" cy="3508375"/>
          </a:xfrm>
          <a:prstGeom prst="rect">
            <a:avLst/>
          </a:prstGeom>
        </p:spPr>
        <p:txBody>
          <a:bodyPr anchor="t" rtlCol="false" tIns="0" lIns="0" bIns="0" rIns="0">
            <a:spAutoFit/>
          </a:bodyPr>
          <a:lstStyle/>
          <a:p>
            <a:pPr algn="just">
              <a:lnSpc>
                <a:spcPts val="3499"/>
              </a:lnSpc>
              <a:spcBef>
                <a:spcPct val="0"/>
              </a:spcBef>
            </a:pPr>
            <a:r>
              <a:rPr lang="en-US" sz="2499">
                <a:solidFill>
                  <a:srgbClr val="181718"/>
                </a:solidFill>
                <a:latin typeface="Poppins"/>
                <a:ea typeface="Poppins"/>
                <a:cs typeface="Poppins"/>
                <a:sym typeface="Poppins"/>
              </a:rPr>
              <a:t>Jesus não lhes apresenta nenhuma nova</a:t>
            </a:r>
            <a:r>
              <a:rPr lang="en-US" sz="2499">
                <a:solidFill>
                  <a:srgbClr val="181718"/>
                </a:solidFill>
                <a:latin typeface="Poppins"/>
                <a:ea typeface="Poppins"/>
                <a:cs typeface="Poppins"/>
                <a:sym typeface="Poppins"/>
              </a:rPr>
              <a:t> forma de oração. Aquilo que já anteriormente lhes ensinara, repete agora, como se lhes quisesse dizer: Vocês devem compreender o que já lhes dei (p.81).</a:t>
            </a:r>
          </a:p>
        </p:txBody>
      </p:sp>
    </p:spTree>
  </p:cSld>
  <p:clrMapOvr>
    <a:masterClrMapping/>
  </p:clrMapOvr>
</p:sld>
</file>

<file path=ppt/slides/slide111.xml><?xml version="1.0" encoding="utf-8"?>
<p:sld xmlns:p="http://schemas.openxmlformats.org/presentationml/2006/main" xmlns:a="http://schemas.openxmlformats.org/drawingml/2006/main">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3875970" y="3321715"/>
            <a:ext cx="10865006" cy="1888088"/>
          </a:xfrm>
          <a:prstGeom prst="rect">
            <a:avLst/>
          </a:prstGeom>
        </p:spPr>
        <p:txBody>
          <a:bodyPr anchor="t" rtlCol="false" tIns="0" lIns="0" bIns="0" rIns="0">
            <a:spAutoFit/>
          </a:bodyPr>
          <a:lstStyle/>
          <a:p>
            <a:pPr algn="ctr">
              <a:lnSpc>
                <a:spcPts val="4832"/>
              </a:lnSpc>
            </a:pPr>
            <a:r>
              <a:rPr lang="en-US" b="true" sz="4353">
                <a:solidFill>
                  <a:srgbClr val="181718"/>
                </a:solidFill>
                <a:latin typeface="Poppins Bold"/>
                <a:ea typeface="Poppins Bold"/>
                <a:cs typeface="Poppins Bold"/>
                <a:sym typeface="Poppins Bold"/>
              </a:rPr>
              <a:t>“QUANDO ORARDES, DIZEI: PAI.”</a:t>
            </a:r>
          </a:p>
          <a:p>
            <a:pPr algn="ctr">
              <a:lnSpc>
                <a:spcPts val="4832"/>
              </a:lnSpc>
            </a:pPr>
          </a:p>
          <a:p>
            <a:pPr algn="ctr">
              <a:lnSpc>
                <a:spcPts val="4832"/>
              </a:lnSpc>
            </a:pPr>
            <a:r>
              <a:rPr lang="en-US" sz="4353">
                <a:solidFill>
                  <a:srgbClr val="181718"/>
                </a:solidFill>
                <a:latin typeface="Poppins"/>
                <a:ea typeface="Poppins"/>
                <a:cs typeface="Poppins"/>
                <a:sym typeface="Poppins"/>
              </a:rPr>
              <a:t>LUCAS 11:2.</a:t>
            </a:r>
          </a:p>
        </p:txBody>
      </p:sp>
    </p:spTree>
  </p:cSld>
  <p:clrMapOvr>
    <a:masterClrMapping/>
  </p:clrMapOvr>
</p:sld>
</file>

<file path=ppt/slides/slide112.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sp>
        <p:nvSpPr>
          <p:cNvPr name="Freeform 2" id="2"/>
          <p:cNvSpPr/>
          <p:nvPr/>
        </p:nvSpPr>
        <p:spPr>
          <a:xfrm flipH="false" flipV="false" rot="0">
            <a:off x="9649783" y="2062903"/>
            <a:ext cx="8129804" cy="5584370"/>
          </a:xfrm>
          <a:custGeom>
            <a:avLst/>
            <a:gdLst/>
            <a:ahLst/>
            <a:cxnLst/>
            <a:rect r="r" b="b" t="t" l="l"/>
            <a:pathLst>
              <a:path h="5584370" w="8129804">
                <a:moveTo>
                  <a:pt x="0" y="0"/>
                </a:moveTo>
                <a:lnTo>
                  <a:pt x="8129804" y="0"/>
                </a:lnTo>
                <a:lnTo>
                  <a:pt x="8129804" y="5584370"/>
                </a:lnTo>
                <a:lnTo>
                  <a:pt x="0" y="5584370"/>
                </a:lnTo>
                <a:lnTo>
                  <a:pt x="0" y="0"/>
                </a:lnTo>
                <a:close/>
              </a:path>
            </a:pathLst>
          </a:custGeom>
          <a:blipFill>
            <a:blip r:embed="rId2"/>
            <a:stretch>
              <a:fillRect l="0" t="0" r="0" b="0"/>
            </a:stretch>
          </a:blipFill>
        </p:spPr>
      </p:sp>
      <p:sp>
        <p:nvSpPr>
          <p:cNvPr name="TextBox 3" id="3"/>
          <p:cNvSpPr txBox="true"/>
          <p:nvPr/>
        </p:nvSpPr>
        <p:spPr>
          <a:xfrm rot="0">
            <a:off x="566002" y="2315113"/>
            <a:ext cx="7792056" cy="131762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J</a:t>
            </a:r>
            <a:r>
              <a:rPr lang="en-US" sz="2499">
                <a:solidFill>
                  <a:srgbClr val="181718"/>
                </a:solidFill>
                <a:latin typeface="Poppins"/>
                <a:ea typeface="Poppins"/>
                <a:cs typeface="Poppins"/>
                <a:sym typeface="Poppins"/>
              </a:rPr>
              <a:t>esus nos ensina a chamar Seu Pai nosso Pai. Ele não Se envergonha de nos chamar irmãos. Hebreus 2:11 (p. 82).</a:t>
            </a:r>
          </a:p>
        </p:txBody>
      </p:sp>
      <p:sp>
        <p:nvSpPr>
          <p:cNvPr name="TextBox 4" id="4"/>
          <p:cNvSpPr txBox="true"/>
          <p:nvPr/>
        </p:nvSpPr>
        <p:spPr>
          <a:xfrm rot="0">
            <a:off x="566002" y="5934017"/>
            <a:ext cx="8642416" cy="219392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A</a:t>
            </a:r>
            <a:r>
              <a:rPr lang="en-US" sz="2499">
                <a:solidFill>
                  <a:srgbClr val="181718"/>
                </a:solidFill>
                <a:latin typeface="Poppins"/>
                <a:ea typeface="Poppins"/>
                <a:cs typeface="Poppins"/>
                <a:sym typeface="Poppins"/>
              </a:rPr>
              <a:t> percepçã</a:t>
            </a:r>
            <a:r>
              <a:rPr lang="en-US" sz="2499">
                <a:solidFill>
                  <a:srgbClr val="181718"/>
                </a:solidFill>
                <a:latin typeface="Poppins"/>
                <a:ea typeface="Poppins"/>
                <a:cs typeface="Poppins"/>
                <a:sym typeface="Poppins"/>
              </a:rPr>
              <a:t>o do amor de Deus opera a renúncia do egoísmo. Ao chamarmos Deus nosso Pai, reconhecemos todos os Seus filhos como irmãos. Somos todos parte da grande teia da humanidade, todos membros de uma só família (p. 83).</a:t>
            </a:r>
          </a:p>
        </p:txBody>
      </p:sp>
    </p:spTree>
  </p:cSld>
  <p:clrMapOvr>
    <a:masterClrMapping/>
  </p:clrMapOvr>
</p:sld>
</file>

<file path=ppt/slides/slide113.xml><?xml version="1.0" encoding="utf-8"?>
<p:sld xmlns:p="http://schemas.openxmlformats.org/presentationml/2006/main" xmlns:a="http://schemas.openxmlformats.org/drawingml/2006/main">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3875970" y="3321715"/>
            <a:ext cx="10700533" cy="1888088"/>
          </a:xfrm>
          <a:prstGeom prst="rect">
            <a:avLst/>
          </a:prstGeom>
        </p:spPr>
        <p:txBody>
          <a:bodyPr anchor="t" rtlCol="false" tIns="0" lIns="0" bIns="0" rIns="0">
            <a:spAutoFit/>
          </a:bodyPr>
          <a:lstStyle/>
          <a:p>
            <a:pPr algn="ctr">
              <a:lnSpc>
                <a:spcPts val="4832"/>
              </a:lnSpc>
            </a:pPr>
            <a:r>
              <a:rPr lang="en-US" b="true" sz="4353">
                <a:solidFill>
                  <a:srgbClr val="181718"/>
                </a:solidFill>
                <a:latin typeface="Poppins Bold"/>
                <a:ea typeface="Poppins Bold"/>
                <a:cs typeface="Poppins Bold"/>
                <a:sym typeface="Poppins Bold"/>
              </a:rPr>
              <a:t>“SANTIFICADO SEJA O TEU NOME.”</a:t>
            </a:r>
          </a:p>
          <a:p>
            <a:pPr algn="ctr">
              <a:lnSpc>
                <a:spcPts val="4832"/>
              </a:lnSpc>
            </a:pPr>
          </a:p>
          <a:p>
            <a:pPr algn="ctr">
              <a:lnSpc>
                <a:spcPts val="4832"/>
              </a:lnSpc>
            </a:pPr>
            <a:r>
              <a:rPr lang="en-US" sz="4353">
                <a:solidFill>
                  <a:srgbClr val="181718"/>
                </a:solidFill>
                <a:latin typeface="Poppins"/>
                <a:ea typeface="Poppins"/>
                <a:cs typeface="Poppins"/>
                <a:sym typeface="Poppins"/>
              </a:rPr>
              <a:t>MATEUS 6:9</a:t>
            </a:r>
          </a:p>
        </p:txBody>
      </p:sp>
    </p:spTree>
  </p:cSld>
  <p:clrMapOvr>
    <a:masterClrMapping/>
  </p:clrMapOvr>
</p:sld>
</file>

<file path=ppt/slides/slide114.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sp>
        <p:nvSpPr>
          <p:cNvPr name="Freeform 2" id="2"/>
          <p:cNvSpPr/>
          <p:nvPr/>
        </p:nvSpPr>
        <p:spPr>
          <a:xfrm flipH="false" flipV="false" rot="0">
            <a:off x="9310987" y="2213917"/>
            <a:ext cx="8253668" cy="5380799"/>
          </a:xfrm>
          <a:custGeom>
            <a:avLst/>
            <a:gdLst/>
            <a:ahLst/>
            <a:cxnLst/>
            <a:rect r="r" b="b" t="t" l="l"/>
            <a:pathLst>
              <a:path h="5380799" w="8253668">
                <a:moveTo>
                  <a:pt x="0" y="0"/>
                </a:moveTo>
                <a:lnTo>
                  <a:pt x="8253668" y="0"/>
                </a:lnTo>
                <a:lnTo>
                  <a:pt x="8253668" y="5380799"/>
                </a:lnTo>
                <a:lnTo>
                  <a:pt x="0" y="5380799"/>
                </a:lnTo>
                <a:lnTo>
                  <a:pt x="0" y="0"/>
                </a:lnTo>
                <a:close/>
              </a:path>
            </a:pathLst>
          </a:custGeom>
          <a:blipFill>
            <a:blip r:embed="rId2"/>
            <a:stretch>
              <a:fillRect l="-30385" t="0" r="0" b="0"/>
            </a:stretch>
          </a:blipFill>
        </p:spPr>
      </p:sp>
      <p:sp>
        <p:nvSpPr>
          <p:cNvPr name="TextBox 3" id="3"/>
          <p:cNvSpPr txBox="true"/>
          <p:nvPr/>
        </p:nvSpPr>
        <p:spPr>
          <a:xfrm rot="0">
            <a:off x="1477262" y="1697921"/>
            <a:ext cx="6552948" cy="1682116"/>
          </a:xfrm>
          <a:prstGeom prst="rect">
            <a:avLst/>
          </a:prstGeom>
        </p:spPr>
        <p:txBody>
          <a:bodyPr anchor="t" rtlCol="false" tIns="0" lIns="0" bIns="0" rIns="0">
            <a:spAutoFit/>
          </a:bodyPr>
          <a:lstStyle/>
          <a:p>
            <a:pPr algn="just">
              <a:lnSpc>
                <a:spcPts val="3359"/>
              </a:lnSpc>
              <a:spcBef>
                <a:spcPct val="0"/>
              </a:spcBef>
            </a:pPr>
            <a:r>
              <a:rPr lang="en-US" sz="2399">
                <a:solidFill>
                  <a:srgbClr val="181718"/>
                </a:solidFill>
                <a:latin typeface="Poppins"/>
                <a:ea typeface="Poppins"/>
                <a:cs typeface="Poppins"/>
                <a:sym typeface="Poppins"/>
              </a:rPr>
              <a:t>P</a:t>
            </a:r>
            <a:r>
              <a:rPr lang="en-US" sz="2399">
                <a:solidFill>
                  <a:srgbClr val="181718"/>
                </a:solidFill>
                <a:latin typeface="Poppins"/>
                <a:ea typeface="Poppins"/>
                <a:cs typeface="Poppins"/>
                <a:sym typeface="Poppins"/>
              </a:rPr>
              <a:t>ara santificarmos o nome do Senhor é necessário que as palavras em que falamos do Ser Supremo sejam pronunciadas com reverêncial (p. 84).</a:t>
            </a:r>
          </a:p>
        </p:txBody>
      </p:sp>
      <p:sp>
        <p:nvSpPr>
          <p:cNvPr name="TextBox 4" id="4"/>
          <p:cNvSpPr txBox="true"/>
          <p:nvPr/>
        </p:nvSpPr>
        <p:spPr>
          <a:xfrm rot="0">
            <a:off x="1477262" y="4598409"/>
            <a:ext cx="6552948" cy="2939415"/>
          </a:xfrm>
          <a:prstGeom prst="rect">
            <a:avLst/>
          </a:prstGeom>
        </p:spPr>
        <p:txBody>
          <a:bodyPr anchor="t" rtlCol="false" tIns="0" lIns="0" bIns="0" rIns="0">
            <a:spAutoFit/>
          </a:bodyPr>
          <a:lstStyle/>
          <a:p>
            <a:pPr algn="just">
              <a:lnSpc>
                <a:spcPts val="3359"/>
              </a:lnSpc>
              <a:spcBef>
                <a:spcPct val="0"/>
              </a:spcBef>
            </a:pPr>
            <a:r>
              <a:rPr lang="en-US" sz="2400">
                <a:solidFill>
                  <a:srgbClr val="181718"/>
                </a:solidFill>
                <a:latin typeface="Poppins"/>
                <a:ea typeface="Poppins"/>
                <a:cs typeface="Poppins"/>
                <a:sym typeface="Poppins"/>
              </a:rPr>
              <a:t>Não Lhe podeis sa</a:t>
            </a:r>
            <a:r>
              <a:rPr lang="en-US" sz="2400">
                <a:solidFill>
                  <a:srgbClr val="181718"/>
                </a:solidFill>
                <a:latin typeface="Poppins"/>
                <a:ea typeface="Poppins"/>
                <a:cs typeface="Poppins"/>
                <a:sym typeface="Poppins"/>
              </a:rPr>
              <a:t>ntificar o nome, nem podeis rep</a:t>
            </a:r>
            <a:r>
              <a:rPr lang="en-US" sz="2400">
                <a:solidFill>
                  <a:srgbClr val="181718"/>
                </a:solidFill>
                <a:latin typeface="Poppins"/>
                <a:ea typeface="Poppins"/>
                <a:cs typeface="Poppins"/>
                <a:sym typeface="Poppins"/>
              </a:rPr>
              <a:t>resentá-Lo perante o mundo, a menos que na vida e no caráter representeis a própria vida e caráter de Deus. Isto só podereis fazer mediante a aceitação da graça e justiça de Cristo (p. 84).</a:t>
            </a:r>
          </a:p>
        </p:txBody>
      </p:sp>
    </p:spTree>
  </p:cSld>
  <p:clrMapOvr>
    <a:masterClrMapping/>
  </p:clrMapOvr>
</p:sld>
</file>

<file path=ppt/slides/slide115.xml><?xml version="1.0" encoding="utf-8"?>
<p:sld xmlns:p="http://schemas.openxmlformats.org/presentationml/2006/main" xmlns:a="http://schemas.openxmlformats.org/drawingml/2006/main">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3875970" y="3321715"/>
            <a:ext cx="10700533" cy="1888088"/>
          </a:xfrm>
          <a:prstGeom prst="rect">
            <a:avLst/>
          </a:prstGeom>
        </p:spPr>
        <p:txBody>
          <a:bodyPr anchor="t" rtlCol="false" tIns="0" lIns="0" bIns="0" rIns="0">
            <a:spAutoFit/>
          </a:bodyPr>
          <a:lstStyle/>
          <a:p>
            <a:pPr algn="ctr">
              <a:lnSpc>
                <a:spcPts val="4832"/>
              </a:lnSpc>
            </a:pPr>
            <a:r>
              <a:rPr lang="en-US" b="true" sz="4353">
                <a:solidFill>
                  <a:srgbClr val="181718"/>
                </a:solidFill>
                <a:latin typeface="Poppins Bold"/>
                <a:ea typeface="Poppins Bold"/>
                <a:cs typeface="Poppins Bold"/>
                <a:sym typeface="Poppins Bold"/>
              </a:rPr>
              <a:t>“VENHA O TEU REINO.”</a:t>
            </a:r>
          </a:p>
          <a:p>
            <a:pPr algn="ctr">
              <a:lnSpc>
                <a:spcPts val="4832"/>
              </a:lnSpc>
            </a:pPr>
          </a:p>
          <a:p>
            <a:pPr algn="ctr">
              <a:lnSpc>
                <a:spcPts val="4832"/>
              </a:lnSpc>
            </a:pPr>
            <a:r>
              <a:rPr lang="en-US" sz="4353">
                <a:solidFill>
                  <a:srgbClr val="181718"/>
                </a:solidFill>
                <a:latin typeface="Poppins"/>
                <a:ea typeface="Poppins"/>
                <a:cs typeface="Poppins"/>
                <a:sym typeface="Poppins"/>
              </a:rPr>
              <a:t>MATEUS 6:10</a:t>
            </a:r>
          </a:p>
        </p:txBody>
      </p:sp>
    </p:spTree>
  </p:cSld>
  <p:clrMapOvr>
    <a:masterClrMapping/>
  </p:clrMapOvr>
</p:sld>
</file>

<file path=ppt/slides/slide116.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sp>
        <p:nvSpPr>
          <p:cNvPr name="Freeform 2" id="2"/>
          <p:cNvSpPr/>
          <p:nvPr/>
        </p:nvSpPr>
        <p:spPr>
          <a:xfrm flipH="false" flipV="false" rot="0">
            <a:off x="6105897" y="3806860"/>
            <a:ext cx="5639376" cy="6031419"/>
          </a:xfrm>
          <a:custGeom>
            <a:avLst/>
            <a:gdLst/>
            <a:ahLst/>
            <a:cxnLst/>
            <a:rect r="r" b="b" t="t" l="l"/>
            <a:pathLst>
              <a:path h="6031419" w="5639376">
                <a:moveTo>
                  <a:pt x="0" y="0"/>
                </a:moveTo>
                <a:lnTo>
                  <a:pt x="5639376" y="0"/>
                </a:lnTo>
                <a:lnTo>
                  <a:pt x="5639376" y="6031419"/>
                </a:lnTo>
                <a:lnTo>
                  <a:pt x="0" y="6031419"/>
                </a:lnTo>
                <a:lnTo>
                  <a:pt x="0" y="0"/>
                </a:lnTo>
                <a:close/>
              </a:path>
            </a:pathLst>
          </a:custGeom>
          <a:blipFill>
            <a:blip r:embed="rId2"/>
            <a:stretch>
              <a:fillRect l="0" t="0" r="0" b="0"/>
            </a:stretch>
          </a:blipFill>
        </p:spPr>
      </p:sp>
      <p:sp>
        <p:nvSpPr>
          <p:cNvPr name="TextBox 3" id="3"/>
          <p:cNvSpPr txBox="true"/>
          <p:nvPr/>
        </p:nvSpPr>
        <p:spPr>
          <a:xfrm rot="0">
            <a:off x="3474993" y="1305922"/>
            <a:ext cx="10901185" cy="175577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Deus é nosso Pai,</a:t>
            </a:r>
            <a:r>
              <a:rPr lang="en-US" sz="2499">
                <a:solidFill>
                  <a:srgbClr val="181718"/>
                </a:solidFill>
                <a:latin typeface="Poppins"/>
                <a:ea typeface="Poppins"/>
                <a:cs typeface="Poppins"/>
                <a:sym typeface="Poppins"/>
              </a:rPr>
              <a:t> que nos ama e de nós cuida, como filhos Seus que somos; Ele é também o grande Rei do Universo. Os interesses de Seu reino são nossos interesses, e nós devemos trabalhar por seu erguimento (p. 85).</a:t>
            </a:r>
          </a:p>
        </p:txBody>
      </p:sp>
    </p:spTree>
  </p:cSld>
  <p:clrMapOvr>
    <a:masterClrMapping/>
  </p:clrMapOvr>
</p:sld>
</file>

<file path=ppt/slides/slide117.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sp>
        <p:nvSpPr>
          <p:cNvPr name="Freeform 2" id="2"/>
          <p:cNvSpPr/>
          <p:nvPr/>
        </p:nvSpPr>
        <p:spPr>
          <a:xfrm flipH="false" flipV="false" rot="0">
            <a:off x="12575432" y="376003"/>
            <a:ext cx="5303040" cy="9534994"/>
          </a:xfrm>
          <a:custGeom>
            <a:avLst/>
            <a:gdLst/>
            <a:ahLst/>
            <a:cxnLst/>
            <a:rect r="r" b="b" t="t" l="l"/>
            <a:pathLst>
              <a:path h="9534994" w="5303040">
                <a:moveTo>
                  <a:pt x="0" y="0"/>
                </a:moveTo>
                <a:lnTo>
                  <a:pt x="5303040" y="0"/>
                </a:lnTo>
                <a:lnTo>
                  <a:pt x="5303040" y="9534994"/>
                </a:lnTo>
                <a:lnTo>
                  <a:pt x="0" y="9534994"/>
                </a:lnTo>
                <a:lnTo>
                  <a:pt x="0" y="0"/>
                </a:lnTo>
                <a:close/>
              </a:path>
            </a:pathLst>
          </a:custGeom>
          <a:blipFill>
            <a:blip r:embed="rId2"/>
            <a:stretch>
              <a:fillRect l="-104427" t="0" r="-103585" b="0"/>
            </a:stretch>
          </a:blipFill>
        </p:spPr>
      </p:sp>
      <p:sp>
        <p:nvSpPr>
          <p:cNvPr name="TextBox 3" id="3"/>
          <p:cNvSpPr txBox="true"/>
          <p:nvPr/>
        </p:nvSpPr>
        <p:spPr>
          <a:xfrm rot="0">
            <a:off x="1745849" y="2617453"/>
            <a:ext cx="8703233" cy="2286635"/>
          </a:xfrm>
          <a:prstGeom prst="rect">
            <a:avLst/>
          </a:prstGeom>
        </p:spPr>
        <p:txBody>
          <a:bodyPr anchor="t" rtlCol="false" tIns="0" lIns="0" bIns="0" rIns="0">
            <a:spAutoFit/>
          </a:bodyPr>
          <a:lstStyle/>
          <a:p>
            <a:pPr algn="ctr">
              <a:lnSpc>
                <a:spcPts val="3639"/>
              </a:lnSpc>
              <a:spcBef>
                <a:spcPct val="0"/>
              </a:spcBef>
            </a:pPr>
            <a:r>
              <a:rPr lang="en-US" sz="2599">
                <a:solidFill>
                  <a:srgbClr val="181718"/>
                </a:solidFill>
                <a:latin typeface="Poppins"/>
                <a:ea typeface="Poppins"/>
                <a:cs typeface="Poppins"/>
                <a:sym typeface="Poppins"/>
              </a:rPr>
              <a:t>Conquant</a:t>
            </a:r>
            <a:r>
              <a:rPr lang="en-US" sz="2599">
                <a:solidFill>
                  <a:srgbClr val="181718"/>
                </a:solidFill>
                <a:latin typeface="Poppins"/>
                <a:ea typeface="Poppins"/>
                <a:cs typeface="Poppins"/>
                <a:sym typeface="Poppins"/>
              </a:rPr>
              <a:t>o</a:t>
            </a:r>
            <a:r>
              <a:rPr lang="en-US" sz="2599">
                <a:solidFill>
                  <a:srgbClr val="181718"/>
                </a:solidFill>
                <a:latin typeface="Poppins"/>
                <a:ea typeface="Poppins"/>
                <a:cs typeface="Poppins"/>
                <a:sym typeface="Poppins"/>
              </a:rPr>
              <a:t> não devessem esperar a vinda do reino em seus dias [dos discípulos], o fato de haver Jesus recomendado que por ela orassem, constitui prova de que certamente virá no tempo designado por Deus (p. 85).</a:t>
            </a:r>
          </a:p>
        </p:txBody>
      </p:sp>
      <p:sp>
        <p:nvSpPr>
          <p:cNvPr name="TextBox 4" id="4"/>
          <p:cNvSpPr txBox="true"/>
          <p:nvPr/>
        </p:nvSpPr>
        <p:spPr>
          <a:xfrm rot="0">
            <a:off x="1868344" y="5999497"/>
            <a:ext cx="8703233" cy="1372235"/>
          </a:xfrm>
          <a:prstGeom prst="rect">
            <a:avLst/>
          </a:prstGeom>
        </p:spPr>
        <p:txBody>
          <a:bodyPr anchor="t" rtlCol="false" tIns="0" lIns="0" bIns="0" rIns="0">
            <a:spAutoFit/>
          </a:bodyPr>
          <a:lstStyle/>
          <a:p>
            <a:pPr algn="ctr">
              <a:lnSpc>
                <a:spcPts val="3639"/>
              </a:lnSpc>
              <a:spcBef>
                <a:spcPct val="0"/>
              </a:spcBef>
            </a:pPr>
            <a:r>
              <a:rPr lang="en-US" sz="2599">
                <a:solidFill>
                  <a:srgbClr val="181718"/>
                </a:solidFill>
                <a:latin typeface="Poppins"/>
                <a:ea typeface="Poppins"/>
                <a:cs typeface="Poppins"/>
                <a:sym typeface="Poppins"/>
              </a:rPr>
              <a:t>O complet</a:t>
            </a:r>
            <a:r>
              <a:rPr lang="en-US" sz="2599">
                <a:solidFill>
                  <a:srgbClr val="181718"/>
                </a:solidFill>
                <a:latin typeface="Poppins"/>
                <a:ea typeface="Poppins"/>
                <a:cs typeface="Poppins"/>
                <a:sym typeface="Poppins"/>
              </a:rPr>
              <a:t>o</a:t>
            </a:r>
            <a:r>
              <a:rPr lang="en-US" sz="2599">
                <a:solidFill>
                  <a:srgbClr val="181718"/>
                </a:solidFill>
                <a:latin typeface="Poppins"/>
                <a:ea typeface="Poppins"/>
                <a:cs typeface="Poppins"/>
                <a:sym typeface="Poppins"/>
              </a:rPr>
              <a:t> estabelecimento do reino de Sua glória, porém, não ocorrerá senão na segunda vinda de Cristo ao mundo (p. 85).</a:t>
            </a:r>
          </a:p>
        </p:txBody>
      </p:sp>
    </p:spTree>
  </p:cSld>
  <p:clrMapOvr>
    <a:masterClrMapping/>
  </p:clrMapOvr>
</p:sld>
</file>

<file path=ppt/slides/slide118.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sp>
        <p:nvSpPr>
          <p:cNvPr name="Freeform 2" id="2"/>
          <p:cNvSpPr/>
          <p:nvPr/>
        </p:nvSpPr>
        <p:spPr>
          <a:xfrm flipH="false" flipV="false" rot="0">
            <a:off x="4104791" y="3765562"/>
            <a:ext cx="10078419" cy="5492738"/>
          </a:xfrm>
          <a:custGeom>
            <a:avLst/>
            <a:gdLst/>
            <a:ahLst/>
            <a:cxnLst/>
            <a:rect r="r" b="b" t="t" l="l"/>
            <a:pathLst>
              <a:path h="5492738" w="10078419">
                <a:moveTo>
                  <a:pt x="0" y="0"/>
                </a:moveTo>
                <a:lnTo>
                  <a:pt x="10078418" y="0"/>
                </a:lnTo>
                <a:lnTo>
                  <a:pt x="10078418" y="5492738"/>
                </a:lnTo>
                <a:lnTo>
                  <a:pt x="0" y="5492738"/>
                </a:lnTo>
                <a:lnTo>
                  <a:pt x="0" y="0"/>
                </a:lnTo>
                <a:close/>
              </a:path>
            </a:pathLst>
          </a:custGeom>
          <a:blipFill>
            <a:blip r:embed="rId2"/>
            <a:stretch>
              <a:fillRect l="0" t="0" r="0" b="0"/>
            </a:stretch>
          </a:blipFill>
        </p:spPr>
      </p:sp>
      <p:sp>
        <p:nvSpPr>
          <p:cNvPr name="TextBox 3" id="3"/>
          <p:cNvSpPr txBox="true"/>
          <p:nvPr/>
        </p:nvSpPr>
        <p:spPr>
          <a:xfrm rot="0">
            <a:off x="3504829" y="2128285"/>
            <a:ext cx="10901185" cy="87947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Assim, quando nos entregamos a Deus, e ganhamos outras almas para Ele, apressamos a vinda de Seu reino</a:t>
            </a:r>
            <a:r>
              <a:rPr lang="en-US" sz="2499">
                <a:solidFill>
                  <a:srgbClr val="181718"/>
                </a:solidFill>
                <a:latin typeface="Poppins"/>
                <a:ea typeface="Poppins"/>
                <a:cs typeface="Poppins"/>
                <a:sym typeface="Poppins"/>
              </a:rPr>
              <a:t> (p. 85).</a:t>
            </a:r>
          </a:p>
        </p:txBody>
      </p:sp>
    </p:spTree>
  </p:cSld>
  <p:clrMapOvr>
    <a:masterClrMapping/>
  </p:clrMapOvr>
</p:sld>
</file>

<file path=ppt/slides/slide119.xml><?xml version="1.0" encoding="utf-8"?>
<p:sld xmlns:p="http://schemas.openxmlformats.org/presentationml/2006/main" xmlns:a="http://schemas.openxmlformats.org/drawingml/2006/main">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3875970" y="3321715"/>
            <a:ext cx="10700533" cy="2497688"/>
          </a:xfrm>
          <a:prstGeom prst="rect">
            <a:avLst/>
          </a:prstGeom>
        </p:spPr>
        <p:txBody>
          <a:bodyPr anchor="t" rtlCol="false" tIns="0" lIns="0" bIns="0" rIns="0">
            <a:spAutoFit/>
          </a:bodyPr>
          <a:lstStyle/>
          <a:p>
            <a:pPr algn="ctr">
              <a:lnSpc>
                <a:spcPts val="4832"/>
              </a:lnSpc>
            </a:pPr>
            <a:r>
              <a:rPr lang="en-US" b="true" sz="4353">
                <a:solidFill>
                  <a:srgbClr val="181718"/>
                </a:solidFill>
                <a:latin typeface="Poppins Bold"/>
                <a:ea typeface="Poppins Bold"/>
                <a:cs typeface="Poppins Bold"/>
                <a:sym typeface="Poppins Bold"/>
              </a:rPr>
              <a:t>“SEJA FEITA A TUA VONTADE, ASSIM NA TERRA COMO NO CÉU.”</a:t>
            </a:r>
          </a:p>
          <a:p>
            <a:pPr algn="ctr">
              <a:lnSpc>
                <a:spcPts val="4832"/>
              </a:lnSpc>
            </a:pPr>
          </a:p>
          <a:p>
            <a:pPr algn="ctr">
              <a:lnSpc>
                <a:spcPts val="4832"/>
              </a:lnSpc>
            </a:pPr>
            <a:r>
              <a:rPr lang="en-US" sz="4353">
                <a:solidFill>
                  <a:srgbClr val="181718"/>
                </a:solidFill>
                <a:latin typeface="Poppins"/>
                <a:ea typeface="Poppins"/>
                <a:cs typeface="Poppins"/>
                <a:sym typeface="Poppins"/>
              </a:rPr>
              <a:t>MATEUS 6:10</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14583668" y="1666353"/>
            <a:ext cx="3704332" cy="6954293"/>
            <a:chOff x="0" y="0"/>
            <a:chExt cx="420964" cy="790293"/>
          </a:xfrm>
        </p:grpSpPr>
        <p:sp>
          <p:nvSpPr>
            <p:cNvPr name="Freeform 3" id="3"/>
            <p:cNvSpPr/>
            <p:nvPr/>
          </p:nvSpPr>
          <p:spPr>
            <a:xfrm flipH="false" flipV="false" rot="0">
              <a:off x="0" y="0"/>
              <a:ext cx="420964" cy="790293"/>
            </a:xfrm>
            <a:custGeom>
              <a:avLst/>
              <a:gdLst/>
              <a:ahLst/>
              <a:cxnLst/>
              <a:rect r="r" b="b" t="t" l="l"/>
              <a:pathLst>
                <a:path h="790293" w="420964">
                  <a:moveTo>
                    <a:pt x="18810" y="0"/>
                  </a:moveTo>
                  <a:lnTo>
                    <a:pt x="402154" y="0"/>
                  </a:lnTo>
                  <a:cubicBezTo>
                    <a:pt x="412543" y="0"/>
                    <a:pt x="420964" y="8421"/>
                    <a:pt x="420964" y="18810"/>
                  </a:cubicBezTo>
                  <a:lnTo>
                    <a:pt x="420964" y="771483"/>
                  </a:lnTo>
                  <a:cubicBezTo>
                    <a:pt x="420964" y="781872"/>
                    <a:pt x="412543" y="790293"/>
                    <a:pt x="402154" y="790293"/>
                  </a:cubicBezTo>
                  <a:lnTo>
                    <a:pt x="18810" y="790293"/>
                  </a:lnTo>
                  <a:cubicBezTo>
                    <a:pt x="8421" y="790293"/>
                    <a:pt x="0" y="781872"/>
                    <a:pt x="0" y="771483"/>
                  </a:cubicBezTo>
                  <a:lnTo>
                    <a:pt x="0" y="18810"/>
                  </a:lnTo>
                  <a:cubicBezTo>
                    <a:pt x="0" y="8421"/>
                    <a:pt x="8421" y="0"/>
                    <a:pt x="18810" y="0"/>
                  </a:cubicBezTo>
                  <a:close/>
                </a:path>
              </a:pathLst>
            </a:custGeom>
            <a:blipFill>
              <a:blip r:embed="rId2"/>
              <a:stretch>
                <a:fillRect l="0" t="-2660" r="-9141" b="0"/>
              </a:stretch>
            </a:blipFill>
            <a:ln cap="sq">
              <a:noFill/>
              <a:prstDash val="solid"/>
              <a:miter/>
            </a:ln>
          </p:spPr>
        </p:sp>
      </p:grpSp>
      <p:sp>
        <p:nvSpPr>
          <p:cNvPr name="TextBox 4" id="4"/>
          <p:cNvSpPr txBox="true"/>
          <p:nvPr/>
        </p:nvSpPr>
        <p:spPr>
          <a:xfrm rot="0">
            <a:off x="4642591" y="1878225"/>
            <a:ext cx="5561191" cy="131762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O p</a:t>
            </a:r>
            <a:r>
              <a:rPr lang="en-US" sz="2499">
                <a:solidFill>
                  <a:srgbClr val="181718"/>
                </a:solidFill>
                <a:latin typeface="Poppins"/>
                <a:ea typeface="Poppins"/>
                <a:cs typeface="Poppins"/>
                <a:sym typeface="Poppins"/>
              </a:rPr>
              <a:t>ran</a:t>
            </a:r>
            <a:r>
              <a:rPr lang="en-US" sz="2499">
                <a:solidFill>
                  <a:srgbClr val="181718"/>
                </a:solidFill>
                <a:latin typeface="Poppins"/>
                <a:ea typeface="Poppins"/>
                <a:cs typeface="Poppins"/>
                <a:sym typeface="Poppins"/>
              </a:rPr>
              <a:t>to aqui apresentado é a sincera tristeza de coração pelo pecado (p. 16).</a:t>
            </a:r>
          </a:p>
        </p:txBody>
      </p:sp>
      <p:sp>
        <p:nvSpPr>
          <p:cNvPr name="TextBox 5" id="5"/>
          <p:cNvSpPr txBox="true"/>
          <p:nvPr/>
        </p:nvSpPr>
        <p:spPr>
          <a:xfrm rot="0">
            <a:off x="3459565" y="4553503"/>
            <a:ext cx="8196381" cy="350837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S</a:t>
            </a:r>
            <a:r>
              <a:rPr lang="en-US" sz="2499">
                <a:solidFill>
                  <a:srgbClr val="181718"/>
                </a:solidFill>
                <a:latin typeface="Poppins"/>
                <a:ea typeface="Poppins"/>
                <a:cs typeface="Poppins"/>
                <a:sym typeface="Poppins"/>
              </a:rPr>
              <a:t>epa</a:t>
            </a:r>
            <a:r>
              <a:rPr lang="en-US" sz="2499">
                <a:solidFill>
                  <a:srgbClr val="181718"/>
                </a:solidFill>
                <a:latin typeface="Poppins"/>
                <a:ea typeface="Poppins"/>
                <a:cs typeface="Poppins"/>
                <a:sym typeface="Poppins"/>
              </a:rPr>
              <a:t>ramo-nos de Deus por um abismo de pecado, extenso, negro e profundo, e choramos com coração quebrantado. Esse pranto será “consolado”. Deus nos revela a culpa a fim de que nos possamos dirigira Cristo, e por meio dEle sejamos libertados da servidão do pecado e nos regozijemos na liberdade dos filhos de Deus</a:t>
            </a:r>
          </a:p>
          <a:p>
            <a:pPr algn="ctr">
              <a:lnSpc>
                <a:spcPts val="3499"/>
              </a:lnSpc>
              <a:spcBef>
                <a:spcPct val="0"/>
              </a:spcBef>
            </a:pPr>
            <a:r>
              <a:rPr lang="en-US" sz="2499">
                <a:solidFill>
                  <a:srgbClr val="181718"/>
                </a:solidFill>
                <a:latin typeface="Poppins"/>
                <a:ea typeface="Poppins"/>
                <a:cs typeface="Poppins"/>
                <a:sym typeface="Poppins"/>
              </a:rPr>
              <a:t>(p. 16 e 17).</a:t>
            </a:r>
          </a:p>
        </p:txBody>
      </p:sp>
    </p:spTree>
  </p:cSld>
  <p:clrMapOvr>
    <a:masterClrMapping/>
  </p:clrMapOvr>
</p:sld>
</file>

<file path=ppt/slides/slide120.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sp>
        <p:nvSpPr>
          <p:cNvPr name="Freeform 2" id="2"/>
          <p:cNvSpPr/>
          <p:nvPr/>
        </p:nvSpPr>
        <p:spPr>
          <a:xfrm flipH="false" flipV="false" rot="0">
            <a:off x="8176111" y="702080"/>
            <a:ext cx="9416748" cy="5253980"/>
          </a:xfrm>
          <a:custGeom>
            <a:avLst/>
            <a:gdLst/>
            <a:ahLst/>
            <a:cxnLst/>
            <a:rect r="r" b="b" t="t" l="l"/>
            <a:pathLst>
              <a:path h="5253980" w="9416748">
                <a:moveTo>
                  <a:pt x="0" y="0"/>
                </a:moveTo>
                <a:lnTo>
                  <a:pt x="9416748" y="0"/>
                </a:lnTo>
                <a:lnTo>
                  <a:pt x="9416748" y="5253980"/>
                </a:lnTo>
                <a:lnTo>
                  <a:pt x="0" y="5253980"/>
                </a:lnTo>
                <a:lnTo>
                  <a:pt x="0" y="0"/>
                </a:lnTo>
                <a:close/>
              </a:path>
            </a:pathLst>
          </a:custGeom>
          <a:blipFill>
            <a:blip r:embed="rId2"/>
            <a:stretch>
              <a:fillRect l="0" t="0" r="0" b="0"/>
            </a:stretch>
          </a:blipFill>
        </p:spPr>
      </p:sp>
      <p:sp>
        <p:nvSpPr>
          <p:cNvPr name="TextBox 3" id="3"/>
          <p:cNvSpPr txBox="true"/>
          <p:nvPr/>
        </p:nvSpPr>
        <p:spPr>
          <a:xfrm rot="0">
            <a:off x="1028700" y="1934505"/>
            <a:ext cx="5920574" cy="3777616"/>
          </a:xfrm>
          <a:prstGeom prst="rect">
            <a:avLst/>
          </a:prstGeom>
        </p:spPr>
        <p:txBody>
          <a:bodyPr anchor="t" rtlCol="false" tIns="0" lIns="0" bIns="0" rIns="0">
            <a:spAutoFit/>
          </a:bodyPr>
          <a:lstStyle/>
          <a:p>
            <a:pPr algn="just">
              <a:lnSpc>
                <a:spcPts val="3359"/>
              </a:lnSpc>
              <a:spcBef>
                <a:spcPct val="0"/>
              </a:spcBef>
            </a:pPr>
            <a:r>
              <a:rPr lang="en-US" sz="2399">
                <a:solidFill>
                  <a:srgbClr val="181718"/>
                </a:solidFill>
                <a:latin typeface="Poppins"/>
                <a:ea typeface="Poppins"/>
                <a:cs typeface="Poppins"/>
                <a:sym typeface="Poppins"/>
              </a:rPr>
              <a:t>A vont</a:t>
            </a:r>
            <a:r>
              <a:rPr lang="en-US" sz="2399">
                <a:solidFill>
                  <a:srgbClr val="181718"/>
                </a:solidFill>
                <a:latin typeface="Poppins"/>
                <a:ea typeface="Poppins"/>
                <a:cs typeface="Poppins"/>
                <a:sym typeface="Poppins"/>
              </a:rPr>
              <a:t>ade de Deus exprime-se nos preceitos de Sua santa lei, e os princípios desta lei são os mesmos princípios do Céu. Os anjos celestes não atingem mais alto conhecimento do que saber a vontade de Deus; e fazer Sua vontade é o mais elevado serviço em que se possam ocupar suas faculdades (p. 86).</a:t>
            </a:r>
          </a:p>
        </p:txBody>
      </p:sp>
      <p:sp>
        <p:nvSpPr>
          <p:cNvPr name="TextBox 4" id="4"/>
          <p:cNvSpPr txBox="true"/>
          <p:nvPr/>
        </p:nvSpPr>
        <p:spPr>
          <a:xfrm rot="0">
            <a:off x="4505774" y="7161213"/>
            <a:ext cx="10380763" cy="1682115"/>
          </a:xfrm>
          <a:prstGeom prst="rect">
            <a:avLst/>
          </a:prstGeom>
        </p:spPr>
        <p:txBody>
          <a:bodyPr anchor="t" rtlCol="false" tIns="0" lIns="0" bIns="0" rIns="0">
            <a:spAutoFit/>
          </a:bodyPr>
          <a:lstStyle/>
          <a:p>
            <a:pPr algn="just">
              <a:lnSpc>
                <a:spcPts val="3359"/>
              </a:lnSpc>
              <a:spcBef>
                <a:spcPct val="0"/>
              </a:spcBef>
            </a:pPr>
            <a:r>
              <a:rPr lang="en-US" sz="2400">
                <a:solidFill>
                  <a:srgbClr val="181718"/>
                </a:solidFill>
                <a:latin typeface="Poppins"/>
                <a:ea typeface="Poppins"/>
                <a:cs typeface="Poppins"/>
                <a:sym typeface="Poppins"/>
              </a:rPr>
              <a:t>A petição: “Seja feita a Tua vo</a:t>
            </a:r>
            <a:r>
              <a:rPr lang="en-US" sz="2400">
                <a:solidFill>
                  <a:srgbClr val="181718"/>
                </a:solidFill>
                <a:latin typeface="Poppins"/>
                <a:ea typeface="Poppins"/>
                <a:cs typeface="Poppins"/>
                <a:sym typeface="Poppins"/>
              </a:rPr>
              <a:t>ntade, assim na Terra como no Céu”, é uma oraçã</a:t>
            </a:r>
            <a:r>
              <a:rPr lang="en-US" sz="2400">
                <a:solidFill>
                  <a:srgbClr val="181718"/>
                </a:solidFill>
                <a:latin typeface="Poppins"/>
                <a:ea typeface="Poppins"/>
                <a:cs typeface="Poppins"/>
                <a:sym typeface="Poppins"/>
              </a:rPr>
              <a:t>o para que o reino do mal termine na Terra, o pecado seja para sempre destruído, e o reino da justiça se venha a estabelecer (p. 86).</a:t>
            </a:r>
          </a:p>
        </p:txBody>
      </p:sp>
    </p:spTree>
  </p:cSld>
  <p:clrMapOvr>
    <a:masterClrMapping/>
  </p:clrMapOvr>
</p:sld>
</file>

<file path=ppt/slides/slide121.xml><?xml version="1.0" encoding="utf-8"?>
<p:sld xmlns:p="http://schemas.openxmlformats.org/presentationml/2006/main" xmlns:a="http://schemas.openxmlformats.org/drawingml/2006/main">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3875970" y="3321715"/>
            <a:ext cx="10700533" cy="2497688"/>
          </a:xfrm>
          <a:prstGeom prst="rect">
            <a:avLst/>
          </a:prstGeom>
        </p:spPr>
        <p:txBody>
          <a:bodyPr anchor="t" rtlCol="false" tIns="0" lIns="0" bIns="0" rIns="0">
            <a:spAutoFit/>
          </a:bodyPr>
          <a:lstStyle/>
          <a:p>
            <a:pPr algn="ctr">
              <a:lnSpc>
                <a:spcPts val="4832"/>
              </a:lnSpc>
            </a:pPr>
            <a:r>
              <a:rPr lang="en-US" b="true" sz="4353">
                <a:solidFill>
                  <a:srgbClr val="181718"/>
                </a:solidFill>
                <a:latin typeface="Poppins Bold"/>
                <a:ea typeface="Poppins Bold"/>
                <a:cs typeface="Poppins Bold"/>
                <a:sym typeface="Poppins Bold"/>
              </a:rPr>
              <a:t>“O PÃO NOSSO DE CADA DIA NOS DÁ HOJE.”</a:t>
            </a:r>
          </a:p>
          <a:p>
            <a:pPr algn="ctr">
              <a:lnSpc>
                <a:spcPts val="4832"/>
              </a:lnSpc>
            </a:pPr>
          </a:p>
          <a:p>
            <a:pPr algn="ctr">
              <a:lnSpc>
                <a:spcPts val="4832"/>
              </a:lnSpc>
            </a:pPr>
            <a:r>
              <a:rPr lang="en-US" sz="4353">
                <a:solidFill>
                  <a:srgbClr val="181718"/>
                </a:solidFill>
                <a:latin typeface="Poppins"/>
                <a:ea typeface="Poppins"/>
                <a:cs typeface="Poppins"/>
                <a:sym typeface="Poppins"/>
              </a:rPr>
              <a:t>MATEUS 6:11</a:t>
            </a:r>
          </a:p>
        </p:txBody>
      </p:sp>
    </p:spTree>
  </p:cSld>
  <p:clrMapOvr>
    <a:masterClrMapping/>
  </p:clrMapOvr>
</p:sld>
</file>

<file path=ppt/slides/slide122.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sp>
        <p:nvSpPr>
          <p:cNvPr name="Freeform 2" id="2"/>
          <p:cNvSpPr/>
          <p:nvPr/>
        </p:nvSpPr>
        <p:spPr>
          <a:xfrm flipH="false" flipV="false" rot="0">
            <a:off x="1421945" y="1924811"/>
            <a:ext cx="4997252" cy="6437378"/>
          </a:xfrm>
          <a:custGeom>
            <a:avLst/>
            <a:gdLst/>
            <a:ahLst/>
            <a:cxnLst/>
            <a:rect r="r" b="b" t="t" l="l"/>
            <a:pathLst>
              <a:path h="6437378" w="4997252">
                <a:moveTo>
                  <a:pt x="0" y="0"/>
                </a:moveTo>
                <a:lnTo>
                  <a:pt x="4997252" y="0"/>
                </a:lnTo>
                <a:lnTo>
                  <a:pt x="4997252" y="6437378"/>
                </a:lnTo>
                <a:lnTo>
                  <a:pt x="0" y="6437378"/>
                </a:lnTo>
                <a:lnTo>
                  <a:pt x="0" y="0"/>
                </a:lnTo>
                <a:close/>
              </a:path>
            </a:pathLst>
          </a:custGeom>
          <a:blipFill>
            <a:blip r:embed="rId2"/>
            <a:stretch>
              <a:fillRect l="0" t="0" r="-25122" b="0"/>
            </a:stretch>
          </a:blipFill>
        </p:spPr>
      </p:sp>
      <p:sp>
        <p:nvSpPr>
          <p:cNvPr name="TextBox 3" id="3"/>
          <p:cNvSpPr txBox="true"/>
          <p:nvPr/>
        </p:nvSpPr>
        <p:spPr>
          <a:xfrm rot="0">
            <a:off x="9144000" y="2624688"/>
            <a:ext cx="6683569" cy="526097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 Como a criança, recebereis dia a dia o necessário para a necessidade diária. Cada dia deveis orar: “O pão nosso de cada dia nos dá hoje.” Não desanimeis se não tendes o suficiente para amanhã. Tendes a garantia de Sua promessa: “Habitarás na Terra, e verdadeiramente serás alimentado.” Diz Davi: “Fui moço, e agora sou velho; mas nunca vi desamparado o justo, nem a sua descendência a mendigar o pão.” Salmos 37:3, 25 (p. 87).</a:t>
            </a:r>
          </a:p>
        </p:txBody>
      </p:sp>
    </p:spTree>
  </p:cSld>
  <p:clrMapOvr>
    <a:masterClrMapping/>
  </p:clrMapOvr>
</p:sld>
</file>

<file path=ppt/slides/slide123.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sp>
        <p:nvSpPr>
          <p:cNvPr name="Freeform 2" id="2"/>
          <p:cNvSpPr/>
          <p:nvPr/>
        </p:nvSpPr>
        <p:spPr>
          <a:xfrm flipH="false" flipV="false" rot="0">
            <a:off x="1491965" y="2664357"/>
            <a:ext cx="6589085" cy="4958286"/>
          </a:xfrm>
          <a:custGeom>
            <a:avLst/>
            <a:gdLst/>
            <a:ahLst/>
            <a:cxnLst/>
            <a:rect r="r" b="b" t="t" l="l"/>
            <a:pathLst>
              <a:path h="4958286" w="6589085">
                <a:moveTo>
                  <a:pt x="0" y="0"/>
                </a:moveTo>
                <a:lnTo>
                  <a:pt x="6589085" y="0"/>
                </a:lnTo>
                <a:lnTo>
                  <a:pt x="6589085" y="4958286"/>
                </a:lnTo>
                <a:lnTo>
                  <a:pt x="0" y="4958286"/>
                </a:lnTo>
                <a:lnTo>
                  <a:pt x="0" y="0"/>
                </a:lnTo>
                <a:close/>
              </a:path>
            </a:pathLst>
          </a:custGeom>
          <a:blipFill>
            <a:blip r:embed="rId2"/>
            <a:stretch>
              <a:fillRect l="0" t="0" r="0" b="0"/>
            </a:stretch>
          </a:blipFill>
        </p:spPr>
      </p:sp>
      <p:sp>
        <p:nvSpPr>
          <p:cNvPr name="TextBox 3" id="3"/>
          <p:cNvSpPr txBox="true"/>
          <p:nvPr/>
        </p:nvSpPr>
        <p:spPr>
          <a:xfrm rot="0">
            <a:off x="8663754" y="1820324"/>
            <a:ext cx="8194718" cy="263207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A oração</a:t>
            </a:r>
            <a:r>
              <a:rPr lang="en-US" sz="2499">
                <a:solidFill>
                  <a:srgbClr val="181718"/>
                </a:solidFill>
                <a:latin typeface="Poppins"/>
                <a:ea typeface="Poppins"/>
                <a:cs typeface="Poppins"/>
                <a:sym typeface="Poppins"/>
              </a:rPr>
              <a:t> pelo pão</a:t>
            </a:r>
            <a:r>
              <a:rPr lang="en-US" sz="2499">
                <a:solidFill>
                  <a:srgbClr val="181718"/>
                </a:solidFill>
                <a:latin typeface="Poppins"/>
                <a:ea typeface="Poppins"/>
                <a:cs typeface="Poppins"/>
                <a:sym typeface="Poppins"/>
              </a:rPr>
              <a:t> de cada dia inclui, não somente o alimento para sustentar o corpo, mas aquele pão espiritual que nos nutrirá para a vida eterna. Jesus nos ordena: “Trabalhai, não pela comida que perece, mas pela comida que permanece para a vida eterna.” João 6:27 (p. 88).</a:t>
            </a:r>
          </a:p>
        </p:txBody>
      </p:sp>
      <p:sp>
        <p:nvSpPr>
          <p:cNvPr name="TextBox 4" id="4"/>
          <p:cNvSpPr txBox="true"/>
          <p:nvPr/>
        </p:nvSpPr>
        <p:spPr>
          <a:xfrm rot="0">
            <a:off x="9600111" y="6188075"/>
            <a:ext cx="6844160" cy="307022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Ensinando-nos a pedir cada dia o que necessitamos — tanto as bênçãos temporais como as espirituais — Deus tem um propósito para nosso bem. Deseja que reconheçamos nossa dependência de Seu constante cuidado; pois procura atrair-nos em comunhão com Ele</a:t>
            </a:r>
            <a:r>
              <a:rPr lang="en-US" sz="2499">
                <a:solidFill>
                  <a:srgbClr val="181718"/>
                </a:solidFill>
                <a:latin typeface="Poppins"/>
                <a:ea typeface="Poppins"/>
                <a:cs typeface="Poppins"/>
                <a:sym typeface="Poppins"/>
              </a:rPr>
              <a:t> (p. 88).</a:t>
            </a:r>
          </a:p>
        </p:txBody>
      </p:sp>
    </p:spTree>
  </p:cSld>
  <p:clrMapOvr>
    <a:masterClrMapping/>
  </p:clrMapOvr>
</p:sld>
</file>

<file path=ppt/slides/slide124.xml><?xml version="1.0" encoding="utf-8"?>
<p:sld xmlns:p="http://schemas.openxmlformats.org/presentationml/2006/main" xmlns:a="http://schemas.openxmlformats.org/drawingml/2006/main">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3875970" y="3321715"/>
            <a:ext cx="10700533" cy="3107288"/>
          </a:xfrm>
          <a:prstGeom prst="rect">
            <a:avLst/>
          </a:prstGeom>
        </p:spPr>
        <p:txBody>
          <a:bodyPr anchor="t" rtlCol="false" tIns="0" lIns="0" bIns="0" rIns="0">
            <a:spAutoFit/>
          </a:bodyPr>
          <a:lstStyle/>
          <a:p>
            <a:pPr algn="ctr">
              <a:lnSpc>
                <a:spcPts val="4832"/>
              </a:lnSpc>
            </a:pPr>
            <a:r>
              <a:rPr lang="en-US" b="true" sz="4353">
                <a:solidFill>
                  <a:srgbClr val="181718"/>
                </a:solidFill>
                <a:latin typeface="Poppins Bold"/>
                <a:ea typeface="Poppins Bold"/>
                <a:cs typeface="Poppins Bold"/>
                <a:sym typeface="Poppins Bold"/>
              </a:rPr>
              <a:t>“PERDOA-NOS OS NOSSOS PECADOS, POIS TAMBÉM NÓS PERDOAMOS A QUALQUER QUE NOS DEVE.”</a:t>
            </a:r>
          </a:p>
          <a:p>
            <a:pPr algn="ctr">
              <a:lnSpc>
                <a:spcPts val="4832"/>
              </a:lnSpc>
            </a:pPr>
          </a:p>
          <a:p>
            <a:pPr algn="ctr">
              <a:lnSpc>
                <a:spcPts val="4832"/>
              </a:lnSpc>
            </a:pPr>
            <a:r>
              <a:rPr lang="en-US" sz="4353">
                <a:solidFill>
                  <a:srgbClr val="181718"/>
                </a:solidFill>
                <a:latin typeface="Poppins"/>
                <a:ea typeface="Poppins"/>
                <a:cs typeface="Poppins"/>
                <a:sym typeface="Poppins"/>
              </a:rPr>
              <a:t>LUCAS 11:4</a:t>
            </a:r>
          </a:p>
        </p:txBody>
      </p:sp>
    </p:spTree>
  </p:cSld>
  <p:clrMapOvr>
    <a:masterClrMapping/>
  </p:clrMapOvr>
</p:sld>
</file>

<file path=ppt/slides/slide125.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sp>
        <p:nvSpPr>
          <p:cNvPr name="Freeform 2" id="2"/>
          <p:cNvSpPr/>
          <p:nvPr/>
        </p:nvSpPr>
        <p:spPr>
          <a:xfrm flipH="false" flipV="false" rot="0">
            <a:off x="670392" y="1335546"/>
            <a:ext cx="5682616" cy="7615907"/>
          </a:xfrm>
          <a:custGeom>
            <a:avLst/>
            <a:gdLst/>
            <a:ahLst/>
            <a:cxnLst/>
            <a:rect r="r" b="b" t="t" l="l"/>
            <a:pathLst>
              <a:path h="7615907" w="5682616">
                <a:moveTo>
                  <a:pt x="0" y="0"/>
                </a:moveTo>
                <a:lnTo>
                  <a:pt x="5682616" y="0"/>
                </a:lnTo>
                <a:lnTo>
                  <a:pt x="5682616" y="7615908"/>
                </a:lnTo>
                <a:lnTo>
                  <a:pt x="0" y="7615908"/>
                </a:lnTo>
                <a:lnTo>
                  <a:pt x="0" y="0"/>
                </a:lnTo>
                <a:close/>
              </a:path>
            </a:pathLst>
          </a:custGeom>
          <a:blipFill>
            <a:blip r:embed="rId2"/>
            <a:stretch>
              <a:fillRect l="-87832" t="0" r="-41754" b="0"/>
            </a:stretch>
          </a:blipFill>
        </p:spPr>
      </p:sp>
      <p:sp>
        <p:nvSpPr>
          <p:cNvPr name="TextBox 3" id="3"/>
          <p:cNvSpPr txBox="true"/>
          <p:nvPr/>
        </p:nvSpPr>
        <p:spPr>
          <a:xfrm rot="0">
            <a:off x="8334808" y="1876034"/>
            <a:ext cx="7970437" cy="1494515"/>
          </a:xfrm>
          <a:prstGeom prst="rect">
            <a:avLst/>
          </a:prstGeom>
        </p:spPr>
        <p:txBody>
          <a:bodyPr anchor="t" rtlCol="false" tIns="0" lIns="0" bIns="0" rIns="0">
            <a:spAutoFit/>
          </a:bodyPr>
          <a:lstStyle/>
          <a:p>
            <a:pPr algn="ctr">
              <a:lnSpc>
                <a:spcPts val="3941"/>
              </a:lnSpc>
              <a:spcBef>
                <a:spcPct val="0"/>
              </a:spcBef>
            </a:pPr>
            <a:r>
              <a:rPr lang="en-US" sz="2815">
                <a:solidFill>
                  <a:srgbClr val="181718"/>
                </a:solidFill>
                <a:latin typeface="Poppins"/>
                <a:ea typeface="Poppins"/>
                <a:cs typeface="Poppins"/>
                <a:sym typeface="Poppins"/>
              </a:rPr>
              <a:t>J</a:t>
            </a:r>
            <a:r>
              <a:rPr lang="en-US" sz="2815">
                <a:solidFill>
                  <a:srgbClr val="181718"/>
                </a:solidFill>
                <a:latin typeface="Poppins"/>
                <a:ea typeface="Poppins"/>
                <a:cs typeface="Poppins"/>
                <a:sym typeface="Poppins"/>
              </a:rPr>
              <a:t>es</a:t>
            </a:r>
            <a:r>
              <a:rPr lang="en-US" sz="2815">
                <a:solidFill>
                  <a:srgbClr val="181718"/>
                </a:solidFill>
                <a:latin typeface="Poppins"/>
                <a:ea typeface="Poppins"/>
                <a:cs typeface="Poppins"/>
                <a:sym typeface="Poppins"/>
              </a:rPr>
              <a:t>us nos ensina que só poderemos receber o perdão de Deus se também nós perdoarmos aos outros (p. 88).</a:t>
            </a:r>
          </a:p>
        </p:txBody>
      </p:sp>
      <p:sp>
        <p:nvSpPr>
          <p:cNvPr name="TextBox 4" id="4"/>
          <p:cNvSpPr txBox="true"/>
          <p:nvPr/>
        </p:nvSpPr>
        <p:spPr>
          <a:xfrm rot="0">
            <a:off x="8097233" y="5067300"/>
            <a:ext cx="8320153" cy="2236012"/>
          </a:xfrm>
          <a:prstGeom prst="rect">
            <a:avLst/>
          </a:prstGeom>
        </p:spPr>
        <p:txBody>
          <a:bodyPr anchor="t" rtlCol="false" tIns="0" lIns="0" bIns="0" rIns="0">
            <a:spAutoFit/>
          </a:bodyPr>
          <a:lstStyle/>
          <a:p>
            <a:pPr algn="ctr">
              <a:lnSpc>
                <a:spcPts val="3553"/>
              </a:lnSpc>
              <a:spcBef>
                <a:spcPct val="0"/>
              </a:spcBef>
            </a:pPr>
            <a:r>
              <a:rPr lang="en-US" sz="2538">
                <a:solidFill>
                  <a:srgbClr val="181718"/>
                </a:solidFill>
                <a:latin typeface="Poppins"/>
                <a:ea typeface="Poppins"/>
                <a:cs typeface="Poppins"/>
                <a:sym typeface="Poppins"/>
              </a:rPr>
              <a:t>...cum</a:t>
            </a:r>
            <a:r>
              <a:rPr lang="en-US" sz="2538">
                <a:solidFill>
                  <a:srgbClr val="181718"/>
                </a:solidFill>
                <a:latin typeface="Poppins"/>
                <a:ea typeface="Poppins"/>
                <a:cs typeface="Poppins"/>
                <a:sym typeface="Poppins"/>
              </a:rPr>
              <a:t>pre-nos, porém,</a:t>
            </a:r>
            <a:r>
              <a:rPr lang="en-US" sz="2538">
                <a:solidFill>
                  <a:srgbClr val="181718"/>
                </a:solidFill>
                <a:latin typeface="Poppins"/>
                <a:ea typeface="Poppins"/>
                <a:cs typeface="Poppins"/>
                <a:sym typeface="Poppins"/>
              </a:rPr>
              <a:t> espírito de compaixão para com os que pecaram contra nós, quer confessem quer não suas faltas... Não importa quão cruelmente nos tenham ferido, não devemos acariciar nossos ressentimentos...  (p. 89).</a:t>
            </a:r>
          </a:p>
        </p:txBody>
      </p:sp>
    </p:spTree>
  </p:cSld>
  <p:clrMapOvr>
    <a:masterClrMapping/>
  </p:clrMapOvr>
</p:sld>
</file>

<file path=ppt/slides/slide126.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sp>
        <p:nvSpPr>
          <p:cNvPr name="Freeform 2" id="2"/>
          <p:cNvSpPr/>
          <p:nvPr/>
        </p:nvSpPr>
        <p:spPr>
          <a:xfrm flipH="false" flipV="false" rot="0">
            <a:off x="3407640" y="4059745"/>
            <a:ext cx="10659190" cy="5834687"/>
          </a:xfrm>
          <a:custGeom>
            <a:avLst/>
            <a:gdLst/>
            <a:ahLst/>
            <a:cxnLst/>
            <a:rect r="r" b="b" t="t" l="l"/>
            <a:pathLst>
              <a:path h="5834687" w="10659190">
                <a:moveTo>
                  <a:pt x="0" y="0"/>
                </a:moveTo>
                <a:lnTo>
                  <a:pt x="10659190" y="0"/>
                </a:lnTo>
                <a:lnTo>
                  <a:pt x="10659190" y="5834687"/>
                </a:lnTo>
                <a:lnTo>
                  <a:pt x="0" y="5834687"/>
                </a:lnTo>
                <a:lnTo>
                  <a:pt x="0" y="0"/>
                </a:lnTo>
                <a:close/>
              </a:path>
            </a:pathLst>
          </a:custGeom>
          <a:blipFill>
            <a:blip r:embed="rId2"/>
            <a:stretch>
              <a:fillRect l="0" t="0" r="0" b="0"/>
            </a:stretch>
          </a:blipFill>
        </p:spPr>
      </p:sp>
      <p:sp>
        <p:nvSpPr>
          <p:cNvPr name="TextBox 3" id="3"/>
          <p:cNvSpPr txBox="true"/>
          <p:nvPr/>
        </p:nvSpPr>
        <p:spPr>
          <a:xfrm rot="0">
            <a:off x="3407640" y="1141450"/>
            <a:ext cx="10766616" cy="263207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Quando sentimos que pecamos, e não nos é possível orar, é o momento de orar. Talvez nos sintamos envergonhados e profundamente humilhados; devemos, porém, orar e crer. “Esta é uma palavra fiel e digna de toda aceitação, que Cristo Jesus veio ao mundo, para salvar os pecadores, dos quais eu sou o principal.” 1 Timóteo</a:t>
            </a:r>
            <a:r>
              <a:rPr lang="en-US" sz="2499">
                <a:solidFill>
                  <a:srgbClr val="181718"/>
                </a:solidFill>
                <a:latin typeface="Poppins"/>
                <a:ea typeface="Poppins"/>
                <a:cs typeface="Poppins"/>
                <a:sym typeface="Poppins"/>
              </a:rPr>
              <a:t> 1:15 (p. 90).</a:t>
            </a:r>
          </a:p>
        </p:txBody>
      </p:sp>
    </p:spTree>
  </p:cSld>
  <p:clrMapOvr>
    <a:masterClrMapping/>
  </p:clrMapOvr>
</p:sld>
</file>

<file path=ppt/slides/slide127.xml><?xml version="1.0" encoding="utf-8"?>
<p:sld xmlns:p="http://schemas.openxmlformats.org/presentationml/2006/main" xmlns:a="http://schemas.openxmlformats.org/drawingml/2006/main">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3875970" y="3321715"/>
            <a:ext cx="10700533" cy="2497688"/>
          </a:xfrm>
          <a:prstGeom prst="rect">
            <a:avLst/>
          </a:prstGeom>
        </p:spPr>
        <p:txBody>
          <a:bodyPr anchor="t" rtlCol="false" tIns="0" lIns="0" bIns="0" rIns="0">
            <a:spAutoFit/>
          </a:bodyPr>
          <a:lstStyle/>
          <a:p>
            <a:pPr algn="ctr">
              <a:lnSpc>
                <a:spcPts val="4832"/>
              </a:lnSpc>
            </a:pPr>
            <a:r>
              <a:rPr lang="en-US" b="true" sz="4353">
                <a:solidFill>
                  <a:srgbClr val="181718"/>
                </a:solidFill>
                <a:latin typeface="Poppins Bold"/>
                <a:ea typeface="Poppins Bold"/>
                <a:cs typeface="Poppins Bold"/>
                <a:sym typeface="Poppins Bold"/>
              </a:rPr>
              <a:t>“E NÃO NOS DEIXES CAIR EM TENTAÇÃO; MAS LIVRA-NOS DO MAL.”</a:t>
            </a:r>
          </a:p>
          <a:p>
            <a:pPr algn="ctr">
              <a:lnSpc>
                <a:spcPts val="4832"/>
              </a:lnSpc>
            </a:pPr>
          </a:p>
          <a:p>
            <a:pPr algn="ctr">
              <a:lnSpc>
                <a:spcPts val="4832"/>
              </a:lnSpc>
            </a:pPr>
            <a:r>
              <a:rPr lang="en-US" sz="4353">
                <a:solidFill>
                  <a:srgbClr val="181718"/>
                </a:solidFill>
                <a:latin typeface="Poppins"/>
                <a:ea typeface="Poppins"/>
                <a:cs typeface="Poppins"/>
                <a:sym typeface="Poppins"/>
              </a:rPr>
              <a:t>MATEUS 6:13</a:t>
            </a:r>
          </a:p>
        </p:txBody>
      </p:sp>
    </p:spTree>
  </p:cSld>
  <p:clrMapOvr>
    <a:masterClrMapping/>
  </p:clrMapOvr>
</p:sld>
</file>

<file path=ppt/slides/slide128.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sp>
        <p:nvSpPr>
          <p:cNvPr name="Freeform 2" id="2"/>
          <p:cNvSpPr/>
          <p:nvPr/>
        </p:nvSpPr>
        <p:spPr>
          <a:xfrm flipH="false" flipV="false" rot="0">
            <a:off x="827240" y="1028700"/>
            <a:ext cx="6943164" cy="4321942"/>
          </a:xfrm>
          <a:custGeom>
            <a:avLst/>
            <a:gdLst/>
            <a:ahLst/>
            <a:cxnLst/>
            <a:rect r="r" b="b" t="t" l="l"/>
            <a:pathLst>
              <a:path h="4321942" w="6943164">
                <a:moveTo>
                  <a:pt x="0" y="0"/>
                </a:moveTo>
                <a:lnTo>
                  <a:pt x="6943164" y="0"/>
                </a:lnTo>
                <a:lnTo>
                  <a:pt x="6943164" y="4321942"/>
                </a:lnTo>
                <a:lnTo>
                  <a:pt x="0" y="4321942"/>
                </a:lnTo>
                <a:lnTo>
                  <a:pt x="0" y="0"/>
                </a:lnTo>
                <a:close/>
              </a:path>
            </a:pathLst>
          </a:custGeom>
          <a:blipFill>
            <a:blip r:embed="rId2"/>
            <a:stretch>
              <a:fillRect l="-15692" t="0" r="-8802" b="0"/>
            </a:stretch>
          </a:blipFill>
        </p:spPr>
      </p:sp>
      <p:sp>
        <p:nvSpPr>
          <p:cNvPr name="TextBox 3" id="3"/>
          <p:cNvSpPr txBox="true"/>
          <p:nvPr/>
        </p:nvSpPr>
        <p:spPr>
          <a:xfrm rot="0">
            <a:off x="587336" y="5589558"/>
            <a:ext cx="7422971" cy="219392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A tentação é um estímulo a pecar, e isto não procede de Deus, mas de Satanás, e do mal que há em nosso próprio coração. “Deus não pode ser tentado pelo mal, e a ninguém tenta.” Tiago 1:13 </a:t>
            </a:r>
            <a:r>
              <a:rPr lang="en-US" sz="2499">
                <a:solidFill>
                  <a:srgbClr val="181718"/>
                </a:solidFill>
                <a:latin typeface="Poppins"/>
                <a:ea typeface="Poppins"/>
                <a:cs typeface="Poppins"/>
                <a:sym typeface="Poppins"/>
              </a:rPr>
              <a:t>(p. 91).</a:t>
            </a:r>
          </a:p>
        </p:txBody>
      </p:sp>
      <p:sp>
        <p:nvSpPr>
          <p:cNvPr name="TextBox 4" id="4"/>
          <p:cNvSpPr txBox="true"/>
          <p:nvPr/>
        </p:nvSpPr>
        <p:spPr>
          <a:xfrm rot="0">
            <a:off x="9806497" y="995746"/>
            <a:ext cx="6735312" cy="219392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Sata</a:t>
            </a:r>
            <a:r>
              <a:rPr lang="en-US" sz="2499">
                <a:solidFill>
                  <a:srgbClr val="181718"/>
                </a:solidFill>
                <a:latin typeface="Poppins"/>
                <a:ea typeface="Poppins"/>
                <a:cs typeface="Poppins"/>
                <a:sym typeface="Poppins"/>
              </a:rPr>
              <a:t>nás procura</a:t>
            </a:r>
            <a:r>
              <a:rPr lang="en-US" sz="2499">
                <a:solidFill>
                  <a:srgbClr val="181718"/>
                </a:solidFill>
                <a:latin typeface="Poppins"/>
                <a:ea typeface="Poppins"/>
                <a:cs typeface="Poppins"/>
                <a:sym typeface="Poppins"/>
              </a:rPr>
              <a:t> levar-nos à tentação, a fim de que o mal que existe em nosso caráter se possa revelar perante os homens e os anjos, de modo que ele nos reclame como seus (p. 91).</a:t>
            </a:r>
          </a:p>
        </p:txBody>
      </p:sp>
      <p:sp>
        <p:nvSpPr>
          <p:cNvPr name="Freeform 5" id="5"/>
          <p:cNvSpPr/>
          <p:nvPr/>
        </p:nvSpPr>
        <p:spPr>
          <a:xfrm flipH="false" flipV="false" rot="0">
            <a:off x="10449220" y="3963348"/>
            <a:ext cx="6408036" cy="5907633"/>
          </a:xfrm>
          <a:custGeom>
            <a:avLst/>
            <a:gdLst/>
            <a:ahLst/>
            <a:cxnLst/>
            <a:rect r="r" b="b" t="t" l="l"/>
            <a:pathLst>
              <a:path h="5907633" w="6408036">
                <a:moveTo>
                  <a:pt x="0" y="0"/>
                </a:moveTo>
                <a:lnTo>
                  <a:pt x="6408037" y="0"/>
                </a:lnTo>
                <a:lnTo>
                  <a:pt x="6408037" y="5907633"/>
                </a:lnTo>
                <a:lnTo>
                  <a:pt x="0" y="5907633"/>
                </a:lnTo>
                <a:lnTo>
                  <a:pt x="0" y="0"/>
                </a:lnTo>
                <a:close/>
              </a:path>
            </a:pathLst>
          </a:custGeom>
          <a:blipFill>
            <a:blip r:embed="rId3"/>
            <a:stretch>
              <a:fillRect l="0" t="-7988" r="0" b="-6191"/>
            </a:stretch>
          </a:blipFill>
        </p:spPr>
      </p:sp>
    </p:spTree>
  </p:cSld>
  <p:clrMapOvr>
    <a:masterClrMapping/>
  </p:clrMapOvr>
</p:sld>
</file>

<file path=ppt/slides/slide129.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sp>
        <p:nvSpPr>
          <p:cNvPr name="Freeform 2" id="2"/>
          <p:cNvSpPr/>
          <p:nvPr/>
        </p:nvSpPr>
        <p:spPr>
          <a:xfrm flipH="false" flipV="false" rot="0">
            <a:off x="9472155" y="3257985"/>
            <a:ext cx="7941625" cy="6356958"/>
          </a:xfrm>
          <a:custGeom>
            <a:avLst/>
            <a:gdLst/>
            <a:ahLst/>
            <a:cxnLst/>
            <a:rect r="r" b="b" t="t" l="l"/>
            <a:pathLst>
              <a:path h="6356958" w="7941625">
                <a:moveTo>
                  <a:pt x="0" y="0"/>
                </a:moveTo>
                <a:lnTo>
                  <a:pt x="7941625" y="0"/>
                </a:lnTo>
                <a:lnTo>
                  <a:pt x="7941625" y="6356958"/>
                </a:lnTo>
                <a:lnTo>
                  <a:pt x="0" y="6356958"/>
                </a:lnTo>
                <a:lnTo>
                  <a:pt x="0" y="0"/>
                </a:lnTo>
                <a:close/>
              </a:path>
            </a:pathLst>
          </a:custGeom>
          <a:blipFill>
            <a:blip r:embed="rId2"/>
            <a:stretch>
              <a:fillRect l="-25573" t="0" r="-16730" b="0"/>
            </a:stretch>
          </a:blipFill>
        </p:spPr>
      </p:sp>
      <p:sp>
        <p:nvSpPr>
          <p:cNvPr name="TextBox 3" id="3"/>
          <p:cNvSpPr txBox="true"/>
          <p:nvPr/>
        </p:nvSpPr>
        <p:spPr>
          <a:xfrm rot="0">
            <a:off x="1028700" y="1462033"/>
            <a:ext cx="7895676" cy="131762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O inimigo </a:t>
            </a:r>
            <a:r>
              <a:rPr lang="en-US" sz="2499">
                <a:solidFill>
                  <a:srgbClr val="181718"/>
                </a:solidFill>
                <a:latin typeface="Poppins"/>
                <a:ea typeface="Poppins"/>
                <a:cs typeface="Poppins"/>
                <a:sym typeface="Poppins"/>
              </a:rPr>
              <a:t>nos </a:t>
            </a:r>
            <a:r>
              <a:rPr lang="en-US" sz="2499">
                <a:solidFill>
                  <a:srgbClr val="181718"/>
                </a:solidFill>
                <a:latin typeface="Poppins"/>
                <a:ea typeface="Poppins"/>
                <a:cs typeface="Poppins"/>
                <a:sym typeface="Poppins"/>
              </a:rPr>
              <a:t>induz ao pecado, e depois nos acusa em face do universo celeste como indignos do amor de Deus (p. 91).</a:t>
            </a:r>
          </a:p>
        </p:txBody>
      </p:sp>
      <p:sp>
        <p:nvSpPr>
          <p:cNvPr name="TextBox 4" id="4"/>
          <p:cNvSpPr txBox="true"/>
          <p:nvPr/>
        </p:nvSpPr>
        <p:spPr>
          <a:xfrm rot="0">
            <a:off x="1951070" y="5076825"/>
            <a:ext cx="7192930" cy="307022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Toda t</a:t>
            </a:r>
            <a:r>
              <a:rPr lang="en-US" sz="2499">
                <a:solidFill>
                  <a:srgbClr val="181718"/>
                </a:solidFill>
                <a:latin typeface="Poppins"/>
                <a:ea typeface="Poppins"/>
                <a:cs typeface="Poppins"/>
                <a:sym typeface="Poppins"/>
              </a:rPr>
              <a:t>entação r</a:t>
            </a:r>
            <a:r>
              <a:rPr lang="en-US" sz="2499">
                <a:solidFill>
                  <a:srgbClr val="181718"/>
                </a:solidFill>
                <a:latin typeface="Poppins"/>
                <a:ea typeface="Poppins"/>
                <a:cs typeface="Poppins"/>
                <a:sym typeface="Poppins"/>
              </a:rPr>
              <a:t>esistida, toda provação valorosamente suportada, traz-nos uma nova experiência, levandonos avante na obra da edificação do caráter. A alma que, mediante o poder divino, resiste à tentação, revela ao mundo e ao universo celeste a eficácia da graça de Cristo.   (p. 91).</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12938471" y="1537070"/>
            <a:ext cx="3053187" cy="2558706"/>
            <a:chOff x="0" y="0"/>
            <a:chExt cx="835561" cy="700237"/>
          </a:xfrm>
        </p:grpSpPr>
        <p:sp>
          <p:nvSpPr>
            <p:cNvPr name="Freeform 3" id="3"/>
            <p:cNvSpPr/>
            <p:nvPr/>
          </p:nvSpPr>
          <p:spPr>
            <a:xfrm flipH="false" flipV="false" rot="0">
              <a:off x="0" y="0"/>
              <a:ext cx="835561" cy="700237"/>
            </a:xfrm>
            <a:custGeom>
              <a:avLst/>
              <a:gdLst/>
              <a:ahLst/>
              <a:cxnLst/>
              <a:rect r="r" b="b" t="t" l="l"/>
              <a:pathLst>
                <a:path h="700237" w="835561">
                  <a:moveTo>
                    <a:pt x="0" y="0"/>
                  </a:moveTo>
                  <a:lnTo>
                    <a:pt x="835561" y="0"/>
                  </a:lnTo>
                  <a:lnTo>
                    <a:pt x="835561" y="700237"/>
                  </a:lnTo>
                  <a:lnTo>
                    <a:pt x="0" y="700237"/>
                  </a:lnTo>
                  <a:close/>
                </a:path>
              </a:pathLst>
            </a:custGeom>
            <a:blipFill>
              <a:blip r:embed="rId2"/>
              <a:stretch>
                <a:fillRect l="-24795" t="0" r="-24795" b="0"/>
              </a:stretch>
            </a:blipFill>
          </p:spPr>
        </p:sp>
      </p:grpSp>
      <p:sp>
        <p:nvSpPr>
          <p:cNvPr name="Freeform 4" id="4"/>
          <p:cNvSpPr/>
          <p:nvPr/>
        </p:nvSpPr>
        <p:spPr>
          <a:xfrm flipH="false" flipV="false" rot="0">
            <a:off x="1429263" y="5442714"/>
            <a:ext cx="3645325" cy="4844286"/>
          </a:xfrm>
          <a:custGeom>
            <a:avLst/>
            <a:gdLst/>
            <a:ahLst/>
            <a:cxnLst/>
            <a:rect r="r" b="b" t="t" l="l"/>
            <a:pathLst>
              <a:path h="4844286" w="3645325">
                <a:moveTo>
                  <a:pt x="0" y="0"/>
                </a:moveTo>
                <a:lnTo>
                  <a:pt x="3645325" y="0"/>
                </a:lnTo>
                <a:lnTo>
                  <a:pt x="3645325" y="4844286"/>
                </a:lnTo>
                <a:lnTo>
                  <a:pt x="0" y="4844286"/>
                </a:lnTo>
                <a:lnTo>
                  <a:pt x="0" y="0"/>
                </a:lnTo>
                <a:close/>
              </a:path>
            </a:pathLst>
          </a:custGeom>
          <a:blipFill>
            <a:blip r:embed="rId3"/>
            <a:stretch>
              <a:fillRect l="0" t="0" r="0" b="0"/>
            </a:stretch>
          </a:blipFill>
        </p:spPr>
      </p:sp>
      <p:sp>
        <p:nvSpPr>
          <p:cNvPr name="TextBox 5" id="5"/>
          <p:cNvSpPr txBox="true"/>
          <p:nvPr/>
        </p:nvSpPr>
        <p:spPr>
          <a:xfrm rot="0">
            <a:off x="2344481" y="962025"/>
            <a:ext cx="8194718" cy="394652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As</a:t>
            </a:r>
            <a:r>
              <a:rPr lang="en-US" sz="2499">
                <a:solidFill>
                  <a:srgbClr val="181718"/>
                </a:solidFill>
                <a:latin typeface="Poppins"/>
                <a:ea typeface="Poppins"/>
                <a:cs typeface="Poppins"/>
                <a:sym typeface="Poppins"/>
              </a:rPr>
              <a:t> palavras</a:t>
            </a:r>
            <a:r>
              <a:rPr lang="en-US" sz="2499">
                <a:solidFill>
                  <a:srgbClr val="181718"/>
                </a:solidFill>
                <a:latin typeface="Poppins"/>
                <a:ea typeface="Poppins"/>
                <a:cs typeface="Poppins"/>
                <a:sym typeface="Poppins"/>
              </a:rPr>
              <a:t> do Salvador contêm também uma mensagem de conforto para os que sofrem aflição ou privação. Nossas tristezas não brotam da terra. Deus “não aflige nem entristece de bom grado aos filhos dos homens”. Lamentações 3:33. Quando permite que nos sobrevenham provações e aflições é “para nosso proveito, para sermos participantes de Sua santidade”</a:t>
            </a:r>
          </a:p>
          <a:p>
            <a:pPr algn="ctr">
              <a:lnSpc>
                <a:spcPts val="3499"/>
              </a:lnSpc>
              <a:spcBef>
                <a:spcPct val="0"/>
              </a:spcBef>
            </a:pPr>
            <a:r>
              <a:rPr lang="en-US" sz="2499">
                <a:solidFill>
                  <a:srgbClr val="181718"/>
                </a:solidFill>
                <a:latin typeface="Poppins"/>
                <a:ea typeface="Poppins"/>
                <a:cs typeface="Poppins"/>
                <a:sym typeface="Poppins"/>
              </a:rPr>
              <a:t>Hebreus 12:10 (p.17).</a:t>
            </a:r>
          </a:p>
        </p:txBody>
      </p:sp>
      <p:sp>
        <p:nvSpPr>
          <p:cNvPr name="TextBox 6" id="6"/>
          <p:cNvSpPr txBox="true"/>
          <p:nvPr/>
        </p:nvSpPr>
        <p:spPr>
          <a:xfrm rot="0">
            <a:off x="11872824" y="4841875"/>
            <a:ext cx="5184482" cy="175577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Se receb</a:t>
            </a:r>
            <a:r>
              <a:rPr lang="en-US" sz="2499">
                <a:solidFill>
                  <a:srgbClr val="181718"/>
                </a:solidFill>
                <a:latin typeface="Poppins"/>
                <a:ea typeface="Poppins"/>
                <a:cs typeface="Poppins"/>
                <a:sym typeface="Poppins"/>
              </a:rPr>
              <a:t>ida,</a:t>
            </a:r>
            <a:r>
              <a:rPr lang="en-US" sz="2499">
                <a:solidFill>
                  <a:srgbClr val="181718"/>
                </a:solidFill>
                <a:latin typeface="Poppins"/>
                <a:ea typeface="Poppins"/>
                <a:cs typeface="Poppins"/>
                <a:sym typeface="Poppins"/>
              </a:rPr>
              <a:t> com fé, a provação que parece tão amarga e difícil de suportar provar-se-á uma bênção (p.17).</a:t>
            </a:r>
          </a:p>
        </p:txBody>
      </p:sp>
      <p:sp>
        <p:nvSpPr>
          <p:cNvPr name="TextBox 7" id="7"/>
          <p:cNvSpPr txBox="true"/>
          <p:nvPr/>
        </p:nvSpPr>
        <p:spPr>
          <a:xfrm rot="0">
            <a:off x="6920931" y="8543925"/>
            <a:ext cx="9903786" cy="714375"/>
          </a:xfrm>
          <a:prstGeom prst="rect">
            <a:avLst/>
          </a:prstGeom>
        </p:spPr>
        <p:txBody>
          <a:bodyPr anchor="t" rtlCol="false" tIns="0" lIns="0" bIns="0" rIns="0">
            <a:spAutoFit/>
          </a:bodyPr>
          <a:lstStyle/>
          <a:p>
            <a:pPr algn="ctr">
              <a:lnSpc>
                <a:spcPts val="2774"/>
              </a:lnSpc>
              <a:spcBef>
                <a:spcPct val="0"/>
              </a:spcBef>
            </a:pPr>
            <a:r>
              <a:rPr lang="en-US" b="true" sz="2499">
                <a:solidFill>
                  <a:srgbClr val="181718"/>
                </a:solidFill>
                <a:latin typeface="Poppins Bold"/>
                <a:ea typeface="Poppins Bold"/>
                <a:cs typeface="Poppins Bold"/>
                <a:sym typeface="Poppins Bold"/>
              </a:rPr>
              <a:t>Diz o Senhor: “Eu repreendo e castigo a todos quantos amo: sê pois zeloso, e arrepende-te.” Apocalipse 3:19.</a:t>
            </a:r>
          </a:p>
        </p:txBody>
      </p:sp>
    </p:spTree>
  </p:cSld>
  <p:clrMapOvr>
    <a:masterClrMapping/>
  </p:clrMapOvr>
</p:sld>
</file>

<file path=ppt/slides/slide130.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10217131" y="6022687"/>
            <a:ext cx="6728176" cy="3805301"/>
            <a:chOff x="0" y="0"/>
            <a:chExt cx="1238093" cy="700237"/>
          </a:xfrm>
        </p:grpSpPr>
        <p:sp>
          <p:nvSpPr>
            <p:cNvPr name="Freeform 3" id="3"/>
            <p:cNvSpPr/>
            <p:nvPr/>
          </p:nvSpPr>
          <p:spPr>
            <a:xfrm flipH="false" flipV="false" rot="0">
              <a:off x="0" y="0"/>
              <a:ext cx="1238093" cy="700237"/>
            </a:xfrm>
            <a:custGeom>
              <a:avLst/>
              <a:gdLst/>
              <a:ahLst/>
              <a:cxnLst/>
              <a:rect r="r" b="b" t="t" l="l"/>
              <a:pathLst>
                <a:path h="700237" w="1238093">
                  <a:moveTo>
                    <a:pt x="0" y="0"/>
                  </a:moveTo>
                  <a:lnTo>
                    <a:pt x="1238093" y="0"/>
                  </a:lnTo>
                  <a:lnTo>
                    <a:pt x="1238093" y="700237"/>
                  </a:lnTo>
                  <a:lnTo>
                    <a:pt x="0" y="700237"/>
                  </a:lnTo>
                  <a:close/>
                </a:path>
              </a:pathLst>
            </a:custGeom>
            <a:blipFill>
              <a:blip r:embed="rId2"/>
              <a:stretch>
                <a:fillRect l="0" t="-9452" r="0" b="-9452"/>
              </a:stretch>
            </a:blipFill>
          </p:spPr>
        </p:sp>
      </p:grpSp>
      <p:sp>
        <p:nvSpPr>
          <p:cNvPr name="Freeform 4" id="4"/>
          <p:cNvSpPr/>
          <p:nvPr/>
        </p:nvSpPr>
        <p:spPr>
          <a:xfrm flipH="false" flipV="false" rot="0">
            <a:off x="10225368" y="985101"/>
            <a:ext cx="6719939" cy="4485559"/>
          </a:xfrm>
          <a:custGeom>
            <a:avLst/>
            <a:gdLst/>
            <a:ahLst/>
            <a:cxnLst/>
            <a:rect r="r" b="b" t="t" l="l"/>
            <a:pathLst>
              <a:path h="4485559" w="6719939">
                <a:moveTo>
                  <a:pt x="0" y="0"/>
                </a:moveTo>
                <a:lnTo>
                  <a:pt x="6719939" y="0"/>
                </a:lnTo>
                <a:lnTo>
                  <a:pt x="6719939" y="4485559"/>
                </a:lnTo>
                <a:lnTo>
                  <a:pt x="0" y="4485559"/>
                </a:lnTo>
                <a:lnTo>
                  <a:pt x="0" y="0"/>
                </a:lnTo>
                <a:close/>
              </a:path>
            </a:pathLst>
          </a:custGeom>
          <a:blipFill>
            <a:blip r:embed="rId3"/>
            <a:stretch>
              <a:fillRect l="0" t="0" r="0" b="0"/>
            </a:stretch>
          </a:blipFill>
        </p:spPr>
      </p:sp>
      <p:sp>
        <p:nvSpPr>
          <p:cNvPr name="TextBox 5" id="5"/>
          <p:cNvSpPr txBox="true"/>
          <p:nvPr/>
        </p:nvSpPr>
        <p:spPr>
          <a:xfrm rot="0">
            <a:off x="1028700" y="1472105"/>
            <a:ext cx="8194718" cy="175577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...cum</a:t>
            </a:r>
            <a:r>
              <a:rPr lang="en-US" sz="2499">
                <a:solidFill>
                  <a:srgbClr val="181718"/>
                </a:solidFill>
                <a:latin typeface="Poppins"/>
                <a:ea typeface="Poppins"/>
                <a:cs typeface="Poppins"/>
                <a:sym typeface="Poppins"/>
              </a:rPr>
              <a:t>pre-nos or</a:t>
            </a:r>
            <a:r>
              <a:rPr lang="en-US" sz="2499">
                <a:solidFill>
                  <a:srgbClr val="181718"/>
                </a:solidFill>
                <a:latin typeface="Poppins"/>
                <a:ea typeface="Poppins"/>
                <a:cs typeface="Poppins"/>
                <a:sym typeface="Poppins"/>
              </a:rPr>
              <a:t>ar para que Deus não permita que sejamos induzidos a uma situação em que os desejos de nosso próprio coração mau nos arrastem  (p. 91).</a:t>
            </a:r>
          </a:p>
        </p:txBody>
      </p:sp>
      <p:sp>
        <p:nvSpPr>
          <p:cNvPr name="TextBox 6" id="6"/>
          <p:cNvSpPr txBox="true"/>
          <p:nvPr/>
        </p:nvSpPr>
        <p:spPr>
          <a:xfrm rot="0">
            <a:off x="1028700" y="4273909"/>
            <a:ext cx="8194718" cy="219392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Caso nos aventu</a:t>
            </a:r>
            <a:r>
              <a:rPr lang="en-US" sz="2499">
                <a:solidFill>
                  <a:srgbClr val="181718"/>
                </a:solidFill>
                <a:latin typeface="Poppins"/>
                <a:ea typeface="Poppins"/>
                <a:cs typeface="Poppins"/>
                <a:sym typeface="Poppins"/>
              </a:rPr>
              <a:t>remos no</a:t>
            </a:r>
            <a:r>
              <a:rPr lang="en-US" sz="2499">
                <a:solidFill>
                  <a:srgbClr val="181718"/>
                </a:solidFill>
                <a:latin typeface="Poppins"/>
                <a:ea typeface="Poppins"/>
                <a:cs typeface="Poppins"/>
                <a:sym typeface="Poppins"/>
              </a:rPr>
              <a:t> terreno do inimigo, não temos nenhuma garantia de proteção contra o seu poder. Cumpre-nos, no que de nós depender, cerrar toda entrada pela qual ele possa encontrar acesso à alma (p. 92).</a:t>
            </a:r>
          </a:p>
        </p:txBody>
      </p:sp>
      <p:sp>
        <p:nvSpPr>
          <p:cNvPr name="TextBox 7" id="7"/>
          <p:cNvSpPr txBox="true"/>
          <p:nvPr/>
        </p:nvSpPr>
        <p:spPr>
          <a:xfrm rot="0">
            <a:off x="1181100" y="7940675"/>
            <a:ext cx="8194718" cy="131762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Vivei</a:t>
            </a:r>
            <a:r>
              <a:rPr lang="en-US" sz="2499">
                <a:solidFill>
                  <a:srgbClr val="181718"/>
                </a:solidFill>
                <a:latin typeface="Poppins"/>
                <a:ea typeface="Poppins"/>
                <a:cs typeface="Poppins"/>
                <a:sym typeface="Poppins"/>
              </a:rPr>
              <a:t> em contato com o Cristo vivo, e Ele vos segurará firmemente com uma mão que nunca soltará (p. 93).</a:t>
            </a:r>
          </a:p>
        </p:txBody>
      </p:sp>
    </p:spTree>
  </p:cSld>
  <p:clrMapOvr>
    <a:masterClrMapping/>
  </p:clrMapOvr>
</p:sld>
</file>

<file path=ppt/slides/slide131.xml><?xml version="1.0" encoding="utf-8"?>
<p:sld xmlns:p="http://schemas.openxmlformats.org/presentationml/2006/main" xmlns:a="http://schemas.openxmlformats.org/drawingml/2006/main">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872032" y="860389"/>
            <a:ext cx="12051456" cy="1713586"/>
          </a:xfrm>
          <a:prstGeom prst="rect">
            <a:avLst/>
          </a:prstGeom>
        </p:spPr>
        <p:txBody>
          <a:bodyPr anchor="t" rtlCol="false" tIns="0" lIns="0" bIns="0" rIns="0">
            <a:spAutoFit/>
          </a:bodyPr>
          <a:lstStyle/>
          <a:p>
            <a:pPr algn="l">
              <a:lnSpc>
                <a:spcPts val="6344"/>
              </a:lnSpc>
            </a:pPr>
            <a:r>
              <a:rPr lang="en-US" sz="8031" b="true">
                <a:solidFill>
                  <a:srgbClr val="1351AA"/>
                </a:solidFill>
                <a:latin typeface="Aileron Heavy"/>
                <a:ea typeface="Aileron Heavy"/>
                <a:cs typeface="Aileron Heavy"/>
                <a:sym typeface="Aileron Heavy"/>
              </a:rPr>
              <a:t>6 - NÃO JULGAR, MAS PRATICAR </a:t>
            </a:r>
          </a:p>
        </p:txBody>
      </p:sp>
      <p:sp>
        <p:nvSpPr>
          <p:cNvPr name="TextBox 3" id="3"/>
          <p:cNvSpPr txBox="true"/>
          <p:nvPr/>
        </p:nvSpPr>
        <p:spPr>
          <a:xfrm rot="0">
            <a:off x="3711497" y="4356242"/>
            <a:ext cx="10865006" cy="2497688"/>
          </a:xfrm>
          <a:prstGeom prst="rect">
            <a:avLst/>
          </a:prstGeom>
        </p:spPr>
        <p:txBody>
          <a:bodyPr anchor="t" rtlCol="false" tIns="0" lIns="0" bIns="0" rIns="0">
            <a:spAutoFit/>
          </a:bodyPr>
          <a:lstStyle/>
          <a:p>
            <a:pPr algn="ctr">
              <a:lnSpc>
                <a:spcPts val="4832"/>
              </a:lnSpc>
            </a:pPr>
            <a:r>
              <a:rPr lang="en-US" b="true" sz="4353">
                <a:solidFill>
                  <a:srgbClr val="181718"/>
                </a:solidFill>
                <a:latin typeface="Poppins Bold"/>
                <a:ea typeface="Poppins Bold"/>
                <a:cs typeface="Poppins Bold"/>
                <a:sym typeface="Poppins Bold"/>
              </a:rPr>
              <a:t>“NÃO JULGUEIS, PARA QUE NÃO SEJAIS JULGADOS.”</a:t>
            </a:r>
          </a:p>
          <a:p>
            <a:pPr algn="ctr">
              <a:lnSpc>
                <a:spcPts val="4832"/>
              </a:lnSpc>
            </a:pPr>
            <a:r>
              <a:rPr lang="en-US" b="true" sz="4353">
                <a:solidFill>
                  <a:srgbClr val="181718"/>
                </a:solidFill>
                <a:latin typeface="Poppins Bold"/>
                <a:ea typeface="Poppins Bold"/>
                <a:cs typeface="Poppins Bold"/>
                <a:sym typeface="Poppins Bold"/>
              </a:rPr>
              <a:t> </a:t>
            </a:r>
          </a:p>
          <a:p>
            <a:pPr algn="ctr">
              <a:lnSpc>
                <a:spcPts val="4832"/>
              </a:lnSpc>
            </a:pPr>
            <a:r>
              <a:rPr lang="en-US" sz="4353">
                <a:solidFill>
                  <a:srgbClr val="181718"/>
                </a:solidFill>
                <a:latin typeface="Poppins"/>
                <a:ea typeface="Poppins"/>
                <a:cs typeface="Poppins"/>
                <a:sym typeface="Poppins"/>
              </a:rPr>
              <a:t>MATEUS 7:1</a:t>
            </a:r>
          </a:p>
        </p:txBody>
      </p:sp>
    </p:spTree>
  </p:cSld>
  <p:clrMapOvr>
    <a:masterClrMapping/>
  </p:clrMapOvr>
</p:sld>
</file>

<file path=ppt/slides/slide132.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sp>
        <p:nvSpPr>
          <p:cNvPr name="Freeform 2" id="2"/>
          <p:cNvSpPr/>
          <p:nvPr/>
        </p:nvSpPr>
        <p:spPr>
          <a:xfrm flipH="false" flipV="false" rot="0">
            <a:off x="6345426" y="0"/>
            <a:ext cx="4288250" cy="6436397"/>
          </a:xfrm>
          <a:custGeom>
            <a:avLst/>
            <a:gdLst/>
            <a:ahLst/>
            <a:cxnLst/>
            <a:rect r="r" b="b" t="t" l="l"/>
            <a:pathLst>
              <a:path h="6436397" w="4288250">
                <a:moveTo>
                  <a:pt x="0" y="0"/>
                </a:moveTo>
                <a:lnTo>
                  <a:pt x="4288249" y="0"/>
                </a:lnTo>
                <a:lnTo>
                  <a:pt x="4288249" y="6436397"/>
                </a:lnTo>
                <a:lnTo>
                  <a:pt x="0" y="6436397"/>
                </a:lnTo>
                <a:lnTo>
                  <a:pt x="0" y="0"/>
                </a:lnTo>
                <a:close/>
              </a:path>
            </a:pathLst>
          </a:custGeom>
          <a:blipFill>
            <a:blip r:embed="rId2"/>
            <a:stretch>
              <a:fillRect l="0" t="0" r="0" b="0"/>
            </a:stretch>
          </a:blipFill>
        </p:spPr>
      </p:sp>
      <p:sp>
        <p:nvSpPr>
          <p:cNvPr name="TextBox 3" id="3"/>
          <p:cNvSpPr txBox="true"/>
          <p:nvPr/>
        </p:nvSpPr>
        <p:spPr>
          <a:xfrm rot="0">
            <a:off x="3955141" y="6369722"/>
            <a:ext cx="9510499" cy="263207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O</a:t>
            </a:r>
            <a:r>
              <a:rPr lang="en-US" sz="2499">
                <a:solidFill>
                  <a:srgbClr val="181718"/>
                </a:solidFill>
                <a:latin typeface="Poppins"/>
                <a:ea typeface="Poppins"/>
                <a:cs typeface="Poppins"/>
                <a:sym typeface="Poppins"/>
              </a:rPr>
              <a:t> esforço de obter a salvação pelas próprias obras leva inevitavelmente os homens a amontoar exigências como uma barreira contra o pecado. Pois, vendo que falham no observar a lei, imaginam regras e regulamentos eles próprios, para se obrigarem a obedecer. Tudo isto desvia a mente, de Deus para si mesmos (p. 95).</a:t>
            </a:r>
          </a:p>
        </p:txBody>
      </p:sp>
    </p:spTree>
  </p:cSld>
  <p:clrMapOvr>
    <a:masterClrMapping/>
  </p:clrMapOvr>
</p:sld>
</file>

<file path=ppt/slides/slide133.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1028700" y="1525613"/>
            <a:ext cx="7483019" cy="4232224"/>
            <a:chOff x="0" y="0"/>
            <a:chExt cx="1238093" cy="700237"/>
          </a:xfrm>
        </p:grpSpPr>
        <p:sp>
          <p:nvSpPr>
            <p:cNvPr name="Freeform 3" id="3"/>
            <p:cNvSpPr/>
            <p:nvPr/>
          </p:nvSpPr>
          <p:spPr>
            <a:xfrm flipH="false" flipV="false" rot="0">
              <a:off x="0" y="0"/>
              <a:ext cx="1238093" cy="700237"/>
            </a:xfrm>
            <a:custGeom>
              <a:avLst/>
              <a:gdLst/>
              <a:ahLst/>
              <a:cxnLst/>
              <a:rect r="r" b="b" t="t" l="l"/>
              <a:pathLst>
                <a:path h="700237" w="1238093">
                  <a:moveTo>
                    <a:pt x="0" y="0"/>
                  </a:moveTo>
                  <a:lnTo>
                    <a:pt x="1238093" y="0"/>
                  </a:lnTo>
                  <a:lnTo>
                    <a:pt x="1238093" y="700237"/>
                  </a:lnTo>
                  <a:lnTo>
                    <a:pt x="0" y="700237"/>
                  </a:lnTo>
                  <a:close/>
                </a:path>
              </a:pathLst>
            </a:custGeom>
            <a:blipFill>
              <a:blip r:embed="rId2"/>
              <a:stretch>
                <a:fillRect l="0" t="-16414" r="0" b="-16414"/>
              </a:stretch>
            </a:blipFill>
          </p:spPr>
        </p:sp>
      </p:grpSp>
      <p:sp>
        <p:nvSpPr>
          <p:cNvPr name="TextBox 4" id="4"/>
          <p:cNvSpPr txBox="true"/>
          <p:nvPr/>
        </p:nvSpPr>
        <p:spPr>
          <a:xfrm rot="0">
            <a:off x="9437723" y="2073275"/>
            <a:ext cx="7450653" cy="307022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“Não julgueis, </a:t>
            </a:r>
            <a:r>
              <a:rPr lang="en-US" sz="2499">
                <a:solidFill>
                  <a:srgbClr val="181718"/>
                </a:solidFill>
                <a:latin typeface="Poppins"/>
                <a:ea typeface="Poppins"/>
                <a:cs typeface="Poppins"/>
                <a:sym typeface="Poppins"/>
              </a:rPr>
              <a:t>para que não sejais julgados.”</a:t>
            </a:r>
            <a:r>
              <a:rPr lang="en-US" sz="2499">
                <a:solidFill>
                  <a:srgbClr val="181718"/>
                </a:solidFill>
                <a:latin typeface="Poppins"/>
                <a:ea typeface="Poppins"/>
                <a:cs typeface="Poppins"/>
                <a:sym typeface="Poppins"/>
              </a:rPr>
              <a:t> Isto é, não vos ponhais como norma. Não façais de vossas opiniões, vossos pontos de vista quanto ao dever, vossas interpretações da Escritura, um critério para outros, condenando-os em vosso coração se não atingem vosso ideal (p. 95).</a:t>
            </a:r>
          </a:p>
        </p:txBody>
      </p:sp>
      <p:sp>
        <p:nvSpPr>
          <p:cNvPr name="TextBox 5" id="5"/>
          <p:cNvSpPr txBox="true"/>
          <p:nvPr/>
        </p:nvSpPr>
        <p:spPr>
          <a:xfrm rot="0">
            <a:off x="2188888" y="6698537"/>
            <a:ext cx="13910225" cy="175577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Não nos é possível ler o coração. Faltosos nós m</a:t>
            </a:r>
            <a:r>
              <a:rPr lang="en-US" sz="2499">
                <a:solidFill>
                  <a:srgbClr val="181718"/>
                </a:solidFill>
                <a:latin typeface="Poppins"/>
                <a:ea typeface="Poppins"/>
                <a:cs typeface="Poppins"/>
                <a:sym typeface="Poppins"/>
              </a:rPr>
              <a:t>esmos, não nos achamos capacitados para</a:t>
            </a:r>
            <a:r>
              <a:rPr lang="en-US" sz="2499">
                <a:solidFill>
                  <a:srgbClr val="181718"/>
                </a:solidFill>
                <a:latin typeface="Poppins"/>
                <a:ea typeface="Poppins"/>
                <a:cs typeface="Poppins"/>
                <a:sym typeface="Poppins"/>
              </a:rPr>
              <a:t> assentar-nos como juízes dos outros. Os homens finitos não podem julgar senão pelas aparências. Unicamente Àquele que conhece as ocultas fontes da ação, e que trata terna e compassivamente, pertence decidir o caso de cada alma (p. 96).</a:t>
            </a:r>
          </a:p>
        </p:txBody>
      </p:sp>
    </p:spTree>
  </p:cSld>
  <p:clrMapOvr>
    <a:masterClrMapping/>
  </p:clrMapOvr>
</p:sld>
</file>

<file path=ppt/slides/slide134.xml><?xml version="1.0" encoding="utf-8"?>
<p:sld xmlns:p="http://schemas.openxmlformats.org/presentationml/2006/main" xmlns:a="http://schemas.openxmlformats.org/drawingml/2006/main">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3875970" y="3321715"/>
            <a:ext cx="10700533" cy="2497688"/>
          </a:xfrm>
          <a:prstGeom prst="rect">
            <a:avLst/>
          </a:prstGeom>
        </p:spPr>
        <p:txBody>
          <a:bodyPr anchor="t" rtlCol="false" tIns="0" lIns="0" bIns="0" rIns="0">
            <a:spAutoFit/>
          </a:bodyPr>
          <a:lstStyle/>
          <a:p>
            <a:pPr algn="ctr">
              <a:lnSpc>
                <a:spcPts val="4832"/>
              </a:lnSpc>
            </a:pPr>
            <a:r>
              <a:rPr lang="en-US" b="true" sz="4353">
                <a:solidFill>
                  <a:srgbClr val="181718"/>
                </a:solidFill>
                <a:latin typeface="Poppins Bold"/>
                <a:ea typeface="Poppins Bold"/>
                <a:cs typeface="Poppins Bold"/>
                <a:sym typeface="Poppins Bold"/>
              </a:rPr>
              <a:t>“POR QUE REPARAS TU NO ARGUEIRO QUE ESTÁ NO OLHO DE TEU IRMÃO?”</a:t>
            </a:r>
          </a:p>
          <a:p>
            <a:pPr algn="ctr">
              <a:lnSpc>
                <a:spcPts val="4832"/>
              </a:lnSpc>
            </a:pPr>
          </a:p>
          <a:p>
            <a:pPr algn="ctr">
              <a:lnSpc>
                <a:spcPts val="4832"/>
              </a:lnSpc>
            </a:pPr>
            <a:r>
              <a:rPr lang="en-US" sz="4353">
                <a:solidFill>
                  <a:srgbClr val="181718"/>
                </a:solidFill>
                <a:latin typeface="Poppins"/>
                <a:ea typeface="Poppins"/>
                <a:cs typeface="Poppins"/>
                <a:sym typeface="Poppins"/>
              </a:rPr>
              <a:t>MATEUS 7:3</a:t>
            </a:r>
          </a:p>
        </p:txBody>
      </p:sp>
    </p:spTree>
  </p:cSld>
  <p:clrMapOvr>
    <a:masterClrMapping/>
  </p:clrMapOvr>
</p:sld>
</file>

<file path=ppt/slides/slide135.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4954007" y="1028700"/>
            <a:ext cx="6728176" cy="3805301"/>
            <a:chOff x="0" y="0"/>
            <a:chExt cx="1238093" cy="700237"/>
          </a:xfrm>
        </p:grpSpPr>
        <p:sp>
          <p:nvSpPr>
            <p:cNvPr name="Freeform 3" id="3"/>
            <p:cNvSpPr/>
            <p:nvPr/>
          </p:nvSpPr>
          <p:spPr>
            <a:xfrm flipH="false" flipV="false" rot="0">
              <a:off x="0" y="0"/>
              <a:ext cx="1238093" cy="700237"/>
            </a:xfrm>
            <a:custGeom>
              <a:avLst/>
              <a:gdLst/>
              <a:ahLst/>
              <a:cxnLst/>
              <a:rect r="r" b="b" t="t" l="l"/>
              <a:pathLst>
                <a:path h="700237" w="1238093">
                  <a:moveTo>
                    <a:pt x="0" y="0"/>
                  </a:moveTo>
                  <a:lnTo>
                    <a:pt x="1238093" y="0"/>
                  </a:lnTo>
                  <a:lnTo>
                    <a:pt x="1238093" y="700237"/>
                  </a:lnTo>
                  <a:lnTo>
                    <a:pt x="0" y="700237"/>
                  </a:lnTo>
                  <a:close/>
                </a:path>
              </a:pathLst>
            </a:custGeom>
            <a:blipFill>
              <a:blip r:embed="rId2"/>
              <a:stretch>
                <a:fillRect l="0" t="-9972" r="0" b="-9972"/>
              </a:stretch>
            </a:blipFill>
          </p:spPr>
        </p:sp>
      </p:grpSp>
      <p:sp>
        <p:nvSpPr>
          <p:cNvPr name="TextBox 4" id="4"/>
          <p:cNvSpPr txBox="true"/>
          <p:nvPr/>
        </p:nvSpPr>
        <p:spPr>
          <a:xfrm rot="0">
            <a:off x="798972" y="6476704"/>
            <a:ext cx="7895676" cy="307022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 Segundo a figura em</a:t>
            </a:r>
            <a:r>
              <a:rPr lang="en-US" sz="2499">
                <a:solidFill>
                  <a:srgbClr val="181718"/>
                </a:solidFill>
                <a:latin typeface="Poppins"/>
                <a:ea typeface="Poppins"/>
                <a:cs typeface="Poppins"/>
                <a:sym typeface="Poppins"/>
              </a:rPr>
              <a:t>pregada por nosso Salvador,</a:t>
            </a:r>
            <a:r>
              <a:rPr lang="en-US" sz="2499">
                <a:solidFill>
                  <a:srgbClr val="181718"/>
                </a:solidFill>
                <a:latin typeface="Poppins"/>
                <a:ea typeface="Poppins"/>
                <a:cs typeface="Poppins"/>
                <a:sym typeface="Poppins"/>
              </a:rPr>
              <a:t> aquele que condescende com o espírito de censura é culpado de um pecado maior do que aquele a quem acusa; pois não somente comete o mesmo pecado, como acrescenta ao mesmo presunção e espírito de crítica (p. 97).</a:t>
            </a:r>
          </a:p>
        </p:txBody>
      </p:sp>
      <p:sp>
        <p:nvSpPr>
          <p:cNvPr name="TextBox 5" id="5"/>
          <p:cNvSpPr txBox="true"/>
          <p:nvPr/>
        </p:nvSpPr>
        <p:spPr>
          <a:xfrm rot="0">
            <a:off x="9892702" y="6476704"/>
            <a:ext cx="7192930" cy="263207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O pecado que conduz aos mais infelizes </a:t>
            </a:r>
            <a:r>
              <a:rPr lang="en-US" sz="2499">
                <a:solidFill>
                  <a:srgbClr val="181718"/>
                </a:solidFill>
                <a:latin typeface="Poppins"/>
                <a:ea typeface="Poppins"/>
                <a:cs typeface="Poppins"/>
                <a:sym typeface="Poppins"/>
              </a:rPr>
              <a:t>resultados, é o</a:t>
            </a:r>
            <a:r>
              <a:rPr lang="en-US" sz="2499">
                <a:solidFill>
                  <a:srgbClr val="181718"/>
                </a:solidFill>
                <a:latin typeface="Poppins"/>
                <a:ea typeface="Poppins"/>
                <a:cs typeface="Poppins"/>
                <a:sym typeface="Poppins"/>
              </a:rPr>
              <a:t> espírito frio, crítico, irreconciliável que caracteriza o farisaísmo. Quando a experiência religiosa é destituída de amor, aí não Se encontra Jesus; aí não está a luz de Sua presença (p. 97).</a:t>
            </a:r>
          </a:p>
        </p:txBody>
      </p:sp>
    </p:spTree>
  </p:cSld>
  <p:clrMapOvr>
    <a:masterClrMapping/>
  </p:clrMapOvr>
</p:sld>
</file>

<file path=ppt/slides/slide136.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10291891" y="3240849"/>
            <a:ext cx="6728176" cy="3805301"/>
            <a:chOff x="0" y="0"/>
            <a:chExt cx="1238093" cy="700237"/>
          </a:xfrm>
        </p:grpSpPr>
        <p:sp>
          <p:nvSpPr>
            <p:cNvPr name="Freeform 3" id="3"/>
            <p:cNvSpPr/>
            <p:nvPr/>
          </p:nvSpPr>
          <p:spPr>
            <a:xfrm flipH="false" flipV="false" rot="0">
              <a:off x="0" y="0"/>
              <a:ext cx="1238093" cy="700237"/>
            </a:xfrm>
            <a:custGeom>
              <a:avLst/>
              <a:gdLst/>
              <a:ahLst/>
              <a:cxnLst/>
              <a:rect r="r" b="b" t="t" l="l"/>
              <a:pathLst>
                <a:path h="700237" w="1238093">
                  <a:moveTo>
                    <a:pt x="0" y="0"/>
                  </a:moveTo>
                  <a:lnTo>
                    <a:pt x="1238093" y="0"/>
                  </a:lnTo>
                  <a:lnTo>
                    <a:pt x="1238093" y="700237"/>
                  </a:lnTo>
                  <a:lnTo>
                    <a:pt x="0" y="700237"/>
                  </a:lnTo>
                  <a:close/>
                </a:path>
              </a:pathLst>
            </a:custGeom>
            <a:blipFill>
              <a:blip r:embed="rId2"/>
              <a:stretch>
                <a:fillRect l="0" t="-8984" r="0" b="-8984"/>
              </a:stretch>
            </a:blipFill>
          </p:spPr>
        </p:sp>
      </p:grpSp>
      <p:sp>
        <p:nvSpPr>
          <p:cNvPr name="TextBox 4" id="4"/>
          <p:cNvSpPr txBox="true"/>
          <p:nvPr/>
        </p:nvSpPr>
        <p:spPr>
          <a:xfrm rot="0">
            <a:off x="1471815" y="1801051"/>
            <a:ext cx="8194718" cy="219392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P</a:t>
            </a:r>
            <a:r>
              <a:rPr lang="en-US" sz="2499">
                <a:solidFill>
                  <a:srgbClr val="181718"/>
                </a:solidFill>
                <a:latin typeface="Poppins"/>
                <a:ea typeface="Poppins"/>
                <a:cs typeface="Poppins"/>
                <a:sym typeface="Poppins"/>
              </a:rPr>
              <a:t>recisais ser</a:t>
            </a:r>
            <a:r>
              <a:rPr lang="en-US" sz="2499">
                <a:solidFill>
                  <a:srgbClr val="181718"/>
                </a:solidFill>
                <a:latin typeface="Poppins"/>
                <a:ea typeface="Poppins"/>
                <a:cs typeface="Poppins"/>
                <a:sym typeface="Poppins"/>
              </a:rPr>
              <a:t> bons para que possais fazer o bem. Não vos será possível influenciar os outros a se transformarem enquanto vosso coração não se houver tornado humilde, refinado e brando por meio da graça de Cristo (p. 98).</a:t>
            </a:r>
          </a:p>
        </p:txBody>
      </p:sp>
      <p:sp>
        <p:nvSpPr>
          <p:cNvPr name="TextBox 5" id="5"/>
          <p:cNvSpPr txBox="true"/>
          <p:nvPr/>
        </p:nvSpPr>
        <p:spPr>
          <a:xfrm rot="0">
            <a:off x="1220509" y="6588588"/>
            <a:ext cx="8194718" cy="219392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Se C</a:t>
            </a:r>
            <a:r>
              <a:rPr lang="en-US" sz="2499">
                <a:solidFill>
                  <a:srgbClr val="181718"/>
                </a:solidFill>
                <a:latin typeface="Poppins"/>
                <a:ea typeface="Poppins"/>
                <a:cs typeface="Poppins"/>
                <a:sym typeface="Poppins"/>
              </a:rPr>
              <a:t>risto está em vós,</a:t>
            </a:r>
            <a:r>
              <a:rPr lang="en-US" sz="2499">
                <a:solidFill>
                  <a:srgbClr val="181718"/>
                </a:solidFill>
                <a:latin typeface="Poppins"/>
                <a:ea typeface="Poppins"/>
                <a:cs typeface="Poppins"/>
                <a:sym typeface="Poppins"/>
              </a:rPr>
              <a:t> “a esperança da glória”, não estareis dispostos a observar os outros, a expor-lhes os erros. Em lugar de procurar acusar e condenar, tereis como objetivo ajudar, beneficiar, salvar (p. 98).</a:t>
            </a:r>
          </a:p>
        </p:txBody>
      </p:sp>
    </p:spTree>
  </p:cSld>
  <p:clrMapOvr>
    <a:masterClrMapping/>
  </p:clrMapOvr>
</p:sld>
</file>

<file path=ppt/slides/slide137.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sp>
        <p:nvSpPr>
          <p:cNvPr name="Freeform 2" id="2"/>
          <p:cNvSpPr/>
          <p:nvPr/>
        </p:nvSpPr>
        <p:spPr>
          <a:xfrm flipH="false" flipV="false" rot="0">
            <a:off x="8957984" y="2251083"/>
            <a:ext cx="8685785" cy="5784835"/>
          </a:xfrm>
          <a:custGeom>
            <a:avLst/>
            <a:gdLst/>
            <a:ahLst/>
            <a:cxnLst/>
            <a:rect r="r" b="b" t="t" l="l"/>
            <a:pathLst>
              <a:path h="5784835" w="8685785">
                <a:moveTo>
                  <a:pt x="0" y="0"/>
                </a:moveTo>
                <a:lnTo>
                  <a:pt x="8685784" y="0"/>
                </a:lnTo>
                <a:lnTo>
                  <a:pt x="8685784" y="5784834"/>
                </a:lnTo>
                <a:lnTo>
                  <a:pt x="0" y="5784834"/>
                </a:lnTo>
                <a:lnTo>
                  <a:pt x="0" y="0"/>
                </a:lnTo>
                <a:close/>
              </a:path>
            </a:pathLst>
          </a:custGeom>
          <a:blipFill>
            <a:blip r:embed="rId2"/>
            <a:stretch>
              <a:fillRect l="0" t="0" r="0" b="0"/>
            </a:stretch>
          </a:blipFill>
        </p:spPr>
      </p:sp>
      <p:sp>
        <p:nvSpPr>
          <p:cNvPr name="TextBox 3" id="3"/>
          <p:cNvSpPr txBox="true"/>
          <p:nvPr/>
        </p:nvSpPr>
        <p:spPr>
          <a:xfrm rot="0">
            <a:off x="1249964" y="2515820"/>
            <a:ext cx="7238063" cy="350837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 P</a:t>
            </a:r>
            <a:r>
              <a:rPr lang="en-US" sz="2499">
                <a:solidFill>
                  <a:srgbClr val="181718"/>
                </a:solidFill>
                <a:latin typeface="Poppins"/>
                <a:ea typeface="Poppins"/>
                <a:cs typeface="Poppins"/>
                <a:sym typeface="Poppins"/>
              </a:rPr>
              <a:t>essoa alguma já</a:t>
            </a:r>
            <a:r>
              <a:rPr lang="en-US" sz="2499">
                <a:solidFill>
                  <a:srgbClr val="181718"/>
                </a:solidFill>
                <a:latin typeface="Poppins"/>
                <a:ea typeface="Poppins"/>
                <a:cs typeface="Poppins"/>
                <a:sym typeface="Poppins"/>
              </a:rPr>
              <a:t> foi conquistada de um caminho errado por meio de censura e exprobrações; mas muitos têm sido afastados de Cristo, e levados a cerrar o coração contra a convicção da culpa. Um espírito brando, uma suave e cativante atitude, pode salvar o errado, e cobrir uma multidão de pecados (p. 99).</a:t>
            </a:r>
          </a:p>
        </p:txBody>
      </p:sp>
    </p:spTree>
  </p:cSld>
  <p:clrMapOvr>
    <a:masterClrMapping/>
  </p:clrMapOvr>
</p:sld>
</file>

<file path=ppt/slides/slide138.xml><?xml version="1.0" encoding="utf-8"?>
<p:sld xmlns:p="http://schemas.openxmlformats.org/presentationml/2006/main" xmlns:a="http://schemas.openxmlformats.org/drawingml/2006/main">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3875970" y="3321715"/>
            <a:ext cx="10700533" cy="2497688"/>
          </a:xfrm>
          <a:prstGeom prst="rect">
            <a:avLst/>
          </a:prstGeom>
        </p:spPr>
        <p:txBody>
          <a:bodyPr anchor="t" rtlCol="false" tIns="0" lIns="0" bIns="0" rIns="0">
            <a:spAutoFit/>
          </a:bodyPr>
          <a:lstStyle/>
          <a:p>
            <a:pPr algn="ctr">
              <a:lnSpc>
                <a:spcPts val="4832"/>
              </a:lnSpc>
            </a:pPr>
            <a:r>
              <a:rPr lang="en-US" b="true" sz="4353">
                <a:solidFill>
                  <a:srgbClr val="181718"/>
                </a:solidFill>
                <a:latin typeface="Poppins Bold"/>
                <a:ea typeface="Poppins Bold"/>
                <a:cs typeface="Poppins Bold"/>
                <a:sym typeface="Poppins Bold"/>
              </a:rPr>
              <a:t>“NÃO DEIS AOS CÃES AS COISAS SANTAS.”</a:t>
            </a:r>
          </a:p>
          <a:p>
            <a:pPr algn="ctr">
              <a:lnSpc>
                <a:spcPts val="4832"/>
              </a:lnSpc>
            </a:pPr>
          </a:p>
          <a:p>
            <a:pPr algn="ctr">
              <a:lnSpc>
                <a:spcPts val="4832"/>
              </a:lnSpc>
            </a:pPr>
            <a:r>
              <a:rPr lang="en-US" sz="4353">
                <a:solidFill>
                  <a:srgbClr val="181718"/>
                </a:solidFill>
                <a:latin typeface="Poppins"/>
                <a:ea typeface="Poppins"/>
                <a:cs typeface="Poppins"/>
                <a:sym typeface="Poppins"/>
              </a:rPr>
              <a:t>MATEUS 7:6</a:t>
            </a:r>
          </a:p>
        </p:txBody>
      </p:sp>
    </p:spTree>
  </p:cSld>
  <p:clrMapOvr>
    <a:masterClrMapping/>
  </p:clrMapOvr>
</p:sld>
</file>

<file path=ppt/slides/slide139.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827240" y="807664"/>
            <a:ext cx="6728176" cy="3805301"/>
            <a:chOff x="0" y="0"/>
            <a:chExt cx="1238093" cy="700237"/>
          </a:xfrm>
        </p:grpSpPr>
        <p:sp>
          <p:nvSpPr>
            <p:cNvPr name="Freeform 3" id="3"/>
            <p:cNvSpPr/>
            <p:nvPr/>
          </p:nvSpPr>
          <p:spPr>
            <a:xfrm flipH="false" flipV="false" rot="0">
              <a:off x="0" y="0"/>
              <a:ext cx="1238093" cy="700237"/>
            </a:xfrm>
            <a:custGeom>
              <a:avLst/>
              <a:gdLst/>
              <a:ahLst/>
              <a:cxnLst/>
              <a:rect r="r" b="b" t="t" l="l"/>
              <a:pathLst>
                <a:path h="700237" w="1238093">
                  <a:moveTo>
                    <a:pt x="0" y="0"/>
                  </a:moveTo>
                  <a:lnTo>
                    <a:pt x="1238093" y="0"/>
                  </a:lnTo>
                  <a:lnTo>
                    <a:pt x="1238093" y="700237"/>
                  </a:lnTo>
                  <a:lnTo>
                    <a:pt x="0" y="700237"/>
                  </a:lnTo>
                  <a:close/>
                </a:path>
              </a:pathLst>
            </a:custGeom>
            <a:blipFill>
              <a:blip r:embed="rId2"/>
              <a:stretch>
                <a:fillRect l="0" t="-9863" r="0" b="-9863"/>
              </a:stretch>
            </a:blipFill>
          </p:spPr>
        </p:sp>
      </p:grpSp>
      <p:grpSp>
        <p:nvGrpSpPr>
          <p:cNvPr name="Group 4" id="4"/>
          <p:cNvGrpSpPr/>
          <p:nvPr/>
        </p:nvGrpSpPr>
        <p:grpSpPr>
          <a:xfrm rot="0">
            <a:off x="827240" y="5676591"/>
            <a:ext cx="6728176" cy="3805301"/>
            <a:chOff x="0" y="0"/>
            <a:chExt cx="1238093" cy="700237"/>
          </a:xfrm>
        </p:grpSpPr>
        <p:sp>
          <p:nvSpPr>
            <p:cNvPr name="Freeform 5" id="5"/>
            <p:cNvSpPr/>
            <p:nvPr/>
          </p:nvSpPr>
          <p:spPr>
            <a:xfrm flipH="false" flipV="false" rot="0">
              <a:off x="0" y="0"/>
              <a:ext cx="1238093" cy="700237"/>
            </a:xfrm>
            <a:custGeom>
              <a:avLst/>
              <a:gdLst/>
              <a:ahLst/>
              <a:cxnLst/>
              <a:rect r="r" b="b" t="t" l="l"/>
              <a:pathLst>
                <a:path h="700237" w="1238093">
                  <a:moveTo>
                    <a:pt x="0" y="0"/>
                  </a:moveTo>
                  <a:lnTo>
                    <a:pt x="1238093" y="0"/>
                  </a:lnTo>
                  <a:lnTo>
                    <a:pt x="1238093" y="700237"/>
                  </a:lnTo>
                  <a:lnTo>
                    <a:pt x="0" y="700237"/>
                  </a:lnTo>
                  <a:close/>
                </a:path>
              </a:pathLst>
            </a:custGeom>
            <a:blipFill>
              <a:blip r:embed="rId3"/>
              <a:stretch>
                <a:fillRect l="-273" t="0" r="-273" b="0"/>
              </a:stretch>
            </a:blipFill>
          </p:spPr>
        </p:sp>
      </p:grpSp>
      <p:sp>
        <p:nvSpPr>
          <p:cNvPr name="TextBox 6" id="6"/>
          <p:cNvSpPr txBox="true"/>
          <p:nvPr/>
        </p:nvSpPr>
        <p:spPr>
          <a:xfrm rot="0">
            <a:off x="8693658" y="1718323"/>
            <a:ext cx="8194718" cy="263207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Jesus S</a:t>
            </a:r>
            <a:r>
              <a:rPr lang="en-US" sz="2499">
                <a:solidFill>
                  <a:srgbClr val="181718"/>
                </a:solidFill>
                <a:latin typeface="Poppins"/>
                <a:ea typeface="Poppins"/>
                <a:cs typeface="Poppins"/>
                <a:sym typeface="Poppins"/>
              </a:rPr>
              <a:t>e r</a:t>
            </a:r>
            <a:r>
              <a:rPr lang="en-US" sz="2499">
                <a:solidFill>
                  <a:srgbClr val="181718"/>
                </a:solidFill>
                <a:latin typeface="Poppins"/>
                <a:ea typeface="Poppins"/>
                <a:cs typeface="Poppins"/>
                <a:sym typeface="Poppins"/>
              </a:rPr>
              <a:t>efere aqui a uma classe que não experimenta desejo de escapar à servidão do pecado. Pela condescendência com o que é corrupto e vil, sua natureza tornou-se tão degradada, que se apegam ao mal, e dele não se separam (p. 99).</a:t>
            </a:r>
          </a:p>
        </p:txBody>
      </p:sp>
      <p:sp>
        <p:nvSpPr>
          <p:cNvPr name="TextBox 7" id="7"/>
          <p:cNvSpPr txBox="true"/>
          <p:nvPr/>
        </p:nvSpPr>
        <p:spPr>
          <a:xfrm rot="0">
            <a:off x="8532064" y="6565668"/>
            <a:ext cx="8356311" cy="175577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O S</a:t>
            </a:r>
            <a:r>
              <a:rPr lang="en-US" sz="2499">
                <a:solidFill>
                  <a:srgbClr val="181718"/>
                </a:solidFill>
                <a:latin typeface="Poppins"/>
                <a:ea typeface="Poppins"/>
                <a:cs typeface="Poppins"/>
                <a:sym typeface="Poppins"/>
              </a:rPr>
              <a:t>alvador,</a:t>
            </a:r>
            <a:r>
              <a:rPr lang="en-US" sz="2499">
                <a:solidFill>
                  <a:srgbClr val="181718"/>
                </a:solidFill>
                <a:latin typeface="Poppins"/>
                <a:ea typeface="Poppins"/>
                <a:cs typeface="Poppins"/>
                <a:sym typeface="Poppins"/>
              </a:rPr>
              <a:t> porém, jamais passou por alto uma alma disposta a receber as preciosas verdades do Céu, por mais abismada que esteja essa alma no pecado (p. 99).</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642938" y="1831627"/>
            <a:ext cx="6675121" cy="6623746"/>
            <a:chOff x="0" y="0"/>
            <a:chExt cx="1826770" cy="1812710"/>
          </a:xfrm>
        </p:grpSpPr>
        <p:sp>
          <p:nvSpPr>
            <p:cNvPr name="Freeform 3" id="3"/>
            <p:cNvSpPr/>
            <p:nvPr/>
          </p:nvSpPr>
          <p:spPr>
            <a:xfrm flipH="false" flipV="false" rot="0">
              <a:off x="0" y="0"/>
              <a:ext cx="1826770" cy="1812710"/>
            </a:xfrm>
            <a:custGeom>
              <a:avLst/>
              <a:gdLst/>
              <a:ahLst/>
              <a:cxnLst/>
              <a:rect r="r" b="b" t="t" l="l"/>
              <a:pathLst>
                <a:path h="1812710" w="1826770">
                  <a:moveTo>
                    <a:pt x="0" y="0"/>
                  </a:moveTo>
                  <a:lnTo>
                    <a:pt x="1826770" y="0"/>
                  </a:lnTo>
                  <a:lnTo>
                    <a:pt x="1826770" y="1812710"/>
                  </a:lnTo>
                  <a:lnTo>
                    <a:pt x="0" y="1812710"/>
                  </a:lnTo>
                  <a:close/>
                </a:path>
              </a:pathLst>
            </a:custGeom>
            <a:blipFill>
              <a:blip r:embed="rId2"/>
              <a:stretch>
                <a:fillRect l="0" t="-387" r="0" b="-387"/>
              </a:stretch>
            </a:blipFill>
          </p:spPr>
        </p:sp>
      </p:grpSp>
      <p:sp>
        <p:nvSpPr>
          <p:cNvPr name="TextBox 4" id="4"/>
          <p:cNvSpPr txBox="true"/>
          <p:nvPr/>
        </p:nvSpPr>
        <p:spPr>
          <a:xfrm rot="0">
            <a:off x="8701381" y="5360914"/>
            <a:ext cx="7627609" cy="3070225"/>
          </a:xfrm>
          <a:prstGeom prst="rect">
            <a:avLst/>
          </a:prstGeom>
        </p:spPr>
        <p:txBody>
          <a:bodyPr anchor="t" rtlCol="false" tIns="0" lIns="0" bIns="0" rIns="0">
            <a:spAutoFit/>
          </a:bodyPr>
          <a:lstStyle/>
          <a:p>
            <a:pPr algn="just">
              <a:lnSpc>
                <a:spcPts val="3499"/>
              </a:lnSpc>
              <a:spcBef>
                <a:spcPct val="0"/>
              </a:spcBef>
            </a:pPr>
            <a:r>
              <a:rPr lang="en-US" sz="2499">
                <a:solidFill>
                  <a:srgbClr val="181718"/>
                </a:solidFill>
                <a:latin typeface="Poppins"/>
                <a:ea typeface="Poppins"/>
                <a:cs typeface="Poppins"/>
                <a:sym typeface="Poppins"/>
              </a:rPr>
              <a:t>“O</a:t>
            </a:r>
            <a:r>
              <a:rPr lang="en-US" sz="2499">
                <a:solidFill>
                  <a:srgbClr val="181718"/>
                </a:solidFill>
                <a:latin typeface="Poppins"/>
                <a:ea typeface="Poppins"/>
                <a:cs typeface="Poppins"/>
                <a:sym typeface="Poppins"/>
              </a:rPr>
              <a:t> Pai</a:t>
            </a:r>
            <a:r>
              <a:rPr lang="en-US" sz="2499">
                <a:solidFill>
                  <a:srgbClr val="181718"/>
                </a:solidFill>
                <a:latin typeface="Poppins"/>
                <a:ea typeface="Poppins"/>
                <a:cs typeface="Poppins"/>
                <a:sym typeface="Poppins"/>
              </a:rPr>
              <a:t> de misericórdias e o Deus de toda a consolação... nos consola em toda a nossa tribulação para que também possamos consolar os que estiverem em alguma tribulação com aconsolação com que nós mesmos somos consolados de Deus.” 2 Coríntios 1:3, 4 (p.19).</a:t>
            </a:r>
          </a:p>
        </p:txBody>
      </p:sp>
      <p:sp>
        <p:nvSpPr>
          <p:cNvPr name="TextBox 5" id="5"/>
          <p:cNvSpPr txBox="true"/>
          <p:nvPr/>
        </p:nvSpPr>
        <p:spPr>
          <a:xfrm rot="0">
            <a:off x="8701381" y="1572045"/>
            <a:ext cx="8070229" cy="2193925"/>
          </a:xfrm>
          <a:prstGeom prst="rect">
            <a:avLst/>
          </a:prstGeom>
        </p:spPr>
        <p:txBody>
          <a:bodyPr anchor="t" rtlCol="false" tIns="0" lIns="0" bIns="0" rIns="0">
            <a:spAutoFit/>
          </a:bodyPr>
          <a:lstStyle/>
          <a:p>
            <a:pPr algn="just">
              <a:lnSpc>
                <a:spcPts val="3499"/>
              </a:lnSpc>
              <a:spcBef>
                <a:spcPct val="0"/>
              </a:spcBef>
            </a:pPr>
            <a:r>
              <a:rPr lang="en-US" sz="2499">
                <a:solidFill>
                  <a:srgbClr val="181718"/>
                </a:solidFill>
                <a:latin typeface="Poppins"/>
                <a:ea typeface="Poppins"/>
                <a:cs typeface="Poppins"/>
                <a:sym typeface="Poppins"/>
              </a:rPr>
              <a:t>O bendito Salvador Se</a:t>
            </a:r>
            <a:r>
              <a:rPr lang="en-US" sz="2499">
                <a:solidFill>
                  <a:srgbClr val="181718"/>
                </a:solidFill>
                <a:latin typeface="Poppins"/>
                <a:ea typeface="Poppins"/>
                <a:cs typeface="Poppins"/>
                <a:sym typeface="Poppins"/>
              </a:rPr>
              <a:t> põe ao lado de muitos, cujos olhos estão tão cegados pelas lágrimas, que nem O discernem. Deseja tomar-nos pela mão, e que O olhemos com fé simples, permitindo que Ele nos guie (p.18).</a:t>
            </a:r>
          </a:p>
        </p:txBody>
      </p:sp>
    </p:spTree>
  </p:cSld>
  <p:clrMapOvr>
    <a:masterClrMapping/>
  </p:clrMapOvr>
</p:sld>
</file>

<file path=ppt/slides/slide140.xml><?xml version="1.0" encoding="utf-8"?>
<p:sld xmlns:p="http://schemas.openxmlformats.org/presentationml/2006/main" xmlns:a="http://schemas.openxmlformats.org/drawingml/2006/main">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3875970" y="3321715"/>
            <a:ext cx="10700533" cy="3107288"/>
          </a:xfrm>
          <a:prstGeom prst="rect">
            <a:avLst/>
          </a:prstGeom>
        </p:spPr>
        <p:txBody>
          <a:bodyPr anchor="t" rtlCol="false" tIns="0" lIns="0" bIns="0" rIns="0">
            <a:spAutoFit/>
          </a:bodyPr>
          <a:lstStyle/>
          <a:p>
            <a:pPr algn="ctr">
              <a:lnSpc>
                <a:spcPts val="4832"/>
              </a:lnSpc>
            </a:pPr>
            <a:r>
              <a:rPr lang="en-US" b="true" sz="4353">
                <a:solidFill>
                  <a:srgbClr val="181718"/>
                </a:solidFill>
                <a:latin typeface="Poppins Bold"/>
                <a:ea typeface="Poppins Bold"/>
                <a:cs typeface="Poppins Bold"/>
                <a:sym typeface="Poppins Bold"/>
              </a:rPr>
              <a:t>“PEDI, E DAR-SE-VOS-Á; BUSCAI, E ENCONTRAREIS; BATEI, E ABRIR-SE-VOS-Á.”</a:t>
            </a:r>
          </a:p>
          <a:p>
            <a:pPr algn="ctr">
              <a:lnSpc>
                <a:spcPts val="4832"/>
              </a:lnSpc>
            </a:pPr>
          </a:p>
          <a:p>
            <a:pPr algn="ctr">
              <a:lnSpc>
                <a:spcPts val="4832"/>
              </a:lnSpc>
            </a:pPr>
            <a:r>
              <a:rPr lang="en-US" sz="4353">
                <a:solidFill>
                  <a:srgbClr val="181718"/>
                </a:solidFill>
                <a:latin typeface="Poppins"/>
                <a:ea typeface="Poppins"/>
                <a:cs typeface="Poppins"/>
                <a:sym typeface="Poppins"/>
              </a:rPr>
              <a:t>MATEUS 7:7</a:t>
            </a:r>
          </a:p>
        </p:txBody>
      </p:sp>
    </p:spTree>
  </p:cSld>
  <p:clrMapOvr>
    <a:masterClrMapping/>
  </p:clrMapOvr>
</p:sld>
</file>

<file path=ppt/slides/slide141.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sp>
        <p:nvSpPr>
          <p:cNvPr name="Freeform 2" id="2"/>
          <p:cNvSpPr/>
          <p:nvPr/>
        </p:nvSpPr>
        <p:spPr>
          <a:xfrm flipH="false" flipV="false" rot="0">
            <a:off x="8548391" y="1549836"/>
            <a:ext cx="8710909" cy="4899886"/>
          </a:xfrm>
          <a:custGeom>
            <a:avLst/>
            <a:gdLst/>
            <a:ahLst/>
            <a:cxnLst/>
            <a:rect r="r" b="b" t="t" l="l"/>
            <a:pathLst>
              <a:path h="4899886" w="8710909">
                <a:moveTo>
                  <a:pt x="0" y="0"/>
                </a:moveTo>
                <a:lnTo>
                  <a:pt x="8710909" y="0"/>
                </a:lnTo>
                <a:lnTo>
                  <a:pt x="8710909" y="4899886"/>
                </a:lnTo>
                <a:lnTo>
                  <a:pt x="0" y="4899886"/>
                </a:lnTo>
                <a:lnTo>
                  <a:pt x="0" y="0"/>
                </a:lnTo>
                <a:close/>
              </a:path>
            </a:pathLst>
          </a:custGeom>
          <a:blipFill>
            <a:blip r:embed="rId2"/>
            <a:stretch>
              <a:fillRect l="0" t="0" r="0" b="0"/>
            </a:stretch>
          </a:blipFill>
        </p:spPr>
      </p:sp>
      <p:sp>
        <p:nvSpPr>
          <p:cNvPr name="TextBox 3" id="3"/>
          <p:cNvSpPr txBox="true"/>
          <p:nvPr/>
        </p:nvSpPr>
        <p:spPr>
          <a:xfrm rot="0">
            <a:off x="1272738" y="4431895"/>
            <a:ext cx="5768284" cy="263207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Quand</a:t>
            </a:r>
            <a:r>
              <a:rPr lang="en-US" sz="2499">
                <a:solidFill>
                  <a:srgbClr val="181718"/>
                </a:solidFill>
                <a:latin typeface="Poppins"/>
                <a:ea typeface="Poppins"/>
                <a:cs typeface="Poppins"/>
                <a:sym typeface="Poppins"/>
              </a:rPr>
              <a:t>o pedis </a:t>
            </a:r>
            <a:r>
              <a:rPr lang="en-US" sz="2499">
                <a:solidFill>
                  <a:srgbClr val="181718"/>
                </a:solidFill>
                <a:latin typeface="Poppins"/>
                <a:ea typeface="Poppins"/>
                <a:cs typeface="Poppins"/>
                <a:sym typeface="Poppins"/>
              </a:rPr>
              <a:t>as bênçãos de que necessitais a fim de aperfeiçoar um caráter segundo a imagem de Cristo, o Senhor vos garante que pedis em harmonia com uma promessa que se cumprirá (p. 100).</a:t>
            </a:r>
          </a:p>
        </p:txBody>
      </p:sp>
      <p:sp>
        <p:nvSpPr>
          <p:cNvPr name="TextBox 4" id="4"/>
          <p:cNvSpPr txBox="true"/>
          <p:nvPr/>
        </p:nvSpPr>
        <p:spPr>
          <a:xfrm rot="0">
            <a:off x="956922" y="962025"/>
            <a:ext cx="6399916" cy="219392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“Pedi.”O pedir manifesta</a:t>
            </a:r>
            <a:r>
              <a:rPr lang="en-US" sz="2499">
                <a:solidFill>
                  <a:srgbClr val="181718"/>
                </a:solidFill>
                <a:latin typeface="Poppins"/>
                <a:ea typeface="Poppins"/>
                <a:cs typeface="Poppins"/>
                <a:sym typeface="Poppins"/>
              </a:rPr>
              <a:t> o</a:t>
            </a:r>
            <a:r>
              <a:rPr lang="en-US" sz="2499">
                <a:solidFill>
                  <a:srgbClr val="181718"/>
                </a:solidFill>
                <a:latin typeface="Poppins"/>
                <a:ea typeface="Poppins"/>
                <a:cs typeface="Poppins"/>
                <a:sym typeface="Poppins"/>
              </a:rPr>
              <a:t> reconhecimento que tendes de vossa necessidade; e, se pedis com fé, recebereis. O Senhor empenhou Sua palavra, e esta não pode falhar (p. 100).</a:t>
            </a:r>
          </a:p>
        </p:txBody>
      </p:sp>
      <p:sp>
        <p:nvSpPr>
          <p:cNvPr name="TextBox 5" id="5"/>
          <p:cNvSpPr txBox="true"/>
          <p:nvPr/>
        </p:nvSpPr>
        <p:spPr>
          <a:xfrm rot="0">
            <a:off x="1588554" y="7746249"/>
            <a:ext cx="13031140" cy="131762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“Buscai.”</a:t>
            </a:r>
            <a:r>
              <a:rPr lang="en-US" sz="2499">
                <a:solidFill>
                  <a:srgbClr val="181718"/>
                </a:solidFill>
                <a:latin typeface="Poppins"/>
                <a:ea typeface="Poppins"/>
                <a:cs typeface="Poppins"/>
                <a:sym typeface="Poppins"/>
              </a:rPr>
              <a:t> Não</a:t>
            </a:r>
            <a:r>
              <a:rPr lang="en-US" sz="2499">
                <a:solidFill>
                  <a:srgbClr val="181718"/>
                </a:solidFill>
                <a:latin typeface="Poppins"/>
                <a:ea typeface="Poppins"/>
                <a:cs typeface="Poppins"/>
                <a:sym typeface="Poppins"/>
              </a:rPr>
              <a:t> desejeis somente Suas bênçãos, mas a Ele próprio... Deus vos está buscando, e o próprio desejo que experimentais de a Ele vos achegar, não é senão a atração de Seu Espírito  (p. 100).</a:t>
            </a:r>
          </a:p>
        </p:txBody>
      </p:sp>
    </p:spTree>
  </p:cSld>
  <p:clrMapOvr>
    <a:masterClrMapping/>
  </p:clrMapOvr>
</p:sld>
</file>

<file path=ppt/slides/slide142.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sp>
        <p:nvSpPr>
          <p:cNvPr name="Freeform 2" id="2"/>
          <p:cNvSpPr/>
          <p:nvPr/>
        </p:nvSpPr>
        <p:spPr>
          <a:xfrm flipH="false" flipV="false" rot="0">
            <a:off x="5134311" y="421564"/>
            <a:ext cx="8019378" cy="5351514"/>
          </a:xfrm>
          <a:custGeom>
            <a:avLst/>
            <a:gdLst/>
            <a:ahLst/>
            <a:cxnLst/>
            <a:rect r="r" b="b" t="t" l="l"/>
            <a:pathLst>
              <a:path h="5351514" w="8019378">
                <a:moveTo>
                  <a:pt x="0" y="0"/>
                </a:moveTo>
                <a:lnTo>
                  <a:pt x="8019378" y="0"/>
                </a:lnTo>
                <a:lnTo>
                  <a:pt x="8019378" y="5351514"/>
                </a:lnTo>
                <a:lnTo>
                  <a:pt x="0" y="5351514"/>
                </a:lnTo>
                <a:lnTo>
                  <a:pt x="0" y="0"/>
                </a:lnTo>
                <a:close/>
              </a:path>
            </a:pathLst>
          </a:custGeom>
          <a:blipFill>
            <a:blip r:embed="rId2"/>
            <a:stretch>
              <a:fillRect l="0" t="0" r="0" b="0"/>
            </a:stretch>
          </a:blipFill>
        </p:spPr>
      </p:sp>
      <p:sp>
        <p:nvSpPr>
          <p:cNvPr name="TextBox 3" id="3"/>
          <p:cNvSpPr txBox="true"/>
          <p:nvPr/>
        </p:nvSpPr>
        <p:spPr>
          <a:xfrm rot="0">
            <a:off x="798972" y="6476704"/>
            <a:ext cx="7895676" cy="131762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“Batei.” Vam</a:t>
            </a:r>
            <a:r>
              <a:rPr lang="en-US" sz="2499">
                <a:solidFill>
                  <a:srgbClr val="181718"/>
                </a:solidFill>
                <a:latin typeface="Poppins"/>
                <a:ea typeface="Poppins"/>
                <a:cs typeface="Poppins"/>
                <a:sym typeface="Poppins"/>
              </a:rPr>
              <a:t>os </a:t>
            </a:r>
            <a:r>
              <a:rPr lang="en-US" sz="2499">
                <a:solidFill>
                  <a:srgbClr val="181718"/>
                </a:solidFill>
                <a:latin typeface="Poppins"/>
                <a:ea typeface="Poppins"/>
                <a:cs typeface="Poppins"/>
                <a:sym typeface="Poppins"/>
              </a:rPr>
              <a:t>ter com Deus por um convite especial, e Ele nos espera para dar-nos as boas-vindas a Sua câmara de audiência  (p. 101).</a:t>
            </a:r>
          </a:p>
        </p:txBody>
      </p:sp>
      <p:sp>
        <p:nvSpPr>
          <p:cNvPr name="TextBox 4" id="4"/>
          <p:cNvSpPr txBox="true"/>
          <p:nvPr/>
        </p:nvSpPr>
        <p:spPr>
          <a:xfrm rot="0">
            <a:off x="9444140" y="6476704"/>
            <a:ext cx="7815160" cy="219392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Batam, aqueles que desejam as bênçãos de Deus, e esperem à porta da misericórdia com firme certeza, dizendo: Pois Tu, ó Senhor, disseste: “Aquele que pede, recebe; e, o que busca, encontra; e, ao que bate, se abre” </a:t>
            </a:r>
            <a:r>
              <a:rPr lang="en-US" sz="2499">
                <a:solidFill>
                  <a:srgbClr val="181718"/>
                </a:solidFill>
                <a:latin typeface="Poppins"/>
                <a:ea typeface="Poppins"/>
                <a:cs typeface="Poppins"/>
                <a:sym typeface="Poppins"/>
              </a:rPr>
              <a:t> (p. 101).</a:t>
            </a:r>
          </a:p>
        </p:txBody>
      </p:sp>
    </p:spTree>
  </p:cSld>
  <p:clrMapOvr>
    <a:masterClrMapping/>
  </p:clrMapOvr>
</p:sld>
</file>

<file path=ppt/slides/slide143.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sp>
        <p:nvSpPr>
          <p:cNvPr name="Freeform 2" id="2"/>
          <p:cNvSpPr/>
          <p:nvPr/>
        </p:nvSpPr>
        <p:spPr>
          <a:xfrm flipH="false" flipV="false" rot="0">
            <a:off x="10217131" y="5344602"/>
            <a:ext cx="6794939" cy="4310421"/>
          </a:xfrm>
          <a:custGeom>
            <a:avLst/>
            <a:gdLst/>
            <a:ahLst/>
            <a:cxnLst/>
            <a:rect r="r" b="b" t="t" l="l"/>
            <a:pathLst>
              <a:path h="4310421" w="6794939">
                <a:moveTo>
                  <a:pt x="0" y="0"/>
                </a:moveTo>
                <a:lnTo>
                  <a:pt x="6794939" y="0"/>
                </a:lnTo>
                <a:lnTo>
                  <a:pt x="6794939" y="4310422"/>
                </a:lnTo>
                <a:lnTo>
                  <a:pt x="0" y="4310422"/>
                </a:lnTo>
                <a:lnTo>
                  <a:pt x="0" y="0"/>
                </a:lnTo>
                <a:close/>
              </a:path>
            </a:pathLst>
          </a:custGeom>
          <a:blipFill>
            <a:blip r:embed="rId2"/>
            <a:stretch>
              <a:fillRect l="0" t="0" r="-21118" b="0"/>
            </a:stretch>
          </a:blipFill>
        </p:spPr>
      </p:sp>
      <p:sp>
        <p:nvSpPr>
          <p:cNvPr name="Freeform 3" id="3"/>
          <p:cNvSpPr/>
          <p:nvPr/>
        </p:nvSpPr>
        <p:spPr>
          <a:xfrm flipH="false" flipV="false" rot="0">
            <a:off x="878027" y="478328"/>
            <a:ext cx="5644724" cy="5445545"/>
          </a:xfrm>
          <a:custGeom>
            <a:avLst/>
            <a:gdLst/>
            <a:ahLst/>
            <a:cxnLst/>
            <a:rect r="r" b="b" t="t" l="l"/>
            <a:pathLst>
              <a:path h="5445545" w="5644724">
                <a:moveTo>
                  <a:pt x="0" y="0"/>
                </a:moveTo>
                <a:lnTo>
                  <a:pt x="5644725" y="0"/>
                </a:lnTo>
                <a:lnTo>
                  <a:pt x="5644725" y="5445544"/>
                </a:lnTo>
                <a:lnTo>
                  <a:pt x="0" y="5445544"/>
                </a:lnTo>
                <a:lnTo>
                  <a:pt x="0" y="0"/>
                </a:lnTo>
                <a:close/>
              </a:path>
            </a:pathLst>
          </a:custGeom>
          <a:blipFill>
            <a:blip r:embed="rId3"/>
            <a:stretch>
              <a:fillRect l="0" t="0" r="0" b="-3657"/>
            </a:stretch>
          </a:blipFill>
        </p:spPr>
      </p:sp>
      <p:sp>
        <p:nvSpPr>
          <p:cNvPr name="TextBox 4" id="4"/>
          <p:cNvSpPr txBox="true"/>
          <p:nvPr/>
        </p:nvSpPr>
        <p:spPr>
          <a:xfrm rot="0">
            <a:off x="6839712" y="962025"/>
            <a:ext cx="8105005" cy="350837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 Podemos dize</a:t>
            </a:r>
            <a:r>
              <a:rPr lang="en-US" sz="2499">
                <a:solidFill>
                  <a:srgbClr val="181718"/>
                </a:solidFill>
                <a:latin typeface="Poppins"/>
                <a:ea typeface="Poppins"/>
                <a:cs typeface="Poppins"/>
                <a:sym typeface="Poppins"/>
              </a:rPr>
              <a:t>r ao Senhor, com a</a:t>
            </a:r>
            <a:r>
              <a:rPr lang="en-US" sz="2499">
                <a:solidFill>
                  <a:srgbClr val="181718"/>
                </a:solidFill>
                <a:latin typeface="Poppins"/>
                <a:ea typeface="Poppins"/>
                <a:cs typeface="Poppins"/>
                <a:sym typeface="Poppins"/>
              </a:rPr>
              <a:t> singeleza de uma criança, justamente o que necessitamos. Podemos declarar-Lhe nossos negócios temporais, pedindo-Lhe pão e roupa da mesma maneira que o pão da vida e o vestido da justiça de Cristo. Vosso Pai celeste sabe que tendes necessidade de todas estas coisas, e sois convidados a pedir-Lhas (p. 102).</a:t>
            </a:r>
          </a:p>
        </p:txBody>
      </p:sp>
      <p:sp>
        <p:nvSpPr>
          <p:cNvPr name="TextBox 5" id="5"/>
          <p:cNvSpPr txBox="true"/>
          <p:nvPr/>
        </p:nvSpPr>
        <p:spPr>
          <a:xfrm rot="0">
            <a:off x="1751984" y="6588588"/>
            <a:ext cx="8194718" cy="175577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Tomai a</a:t>
            </a:r>
            <a:r>
              <a:rPr lang="en-US" sz="2499">
                <a:solidFill>
                  <a:srgbClr val="181718"/>
                </a:solidFill>
                <a:latin typeface="Poppins"/>
                <a:ea typeface="Poppins"/>
                <a:cs typeface="Poppins"/>
                <a:sym typeface="Poppins"/>
              </a:rPr>
              <a:t>s prom</a:t>
            </a:r>
            <a:r>
              <a:rPr lang="en-US" sz="2499">
                <a:solidFill>
                  <a:srgbClr val="181718"/>
                </a:solidFill>
                <a:latin typeface="Poppins"/>
                <a:ea typeface="Poppins"/>
                <a:cs typeface="Poppins"/>
                <a:sym typeface="Poppins"/>
              </a:rPr>
              <a:t>essas de Deus como vos pertencendo, alegai-as diante dEle como Suas próprias palavras, e recebereis a plenitude da alegria  (p. 102).</a:t>
            </a:r>
          </a:p>
        </p:txBody>
      </p:sp>
    </p:spTree>
  </p:cSld>
  <p:clrMapOvr>
    <a:masterClrMapping/>
  </p:clrMapOvr>
</p:sld>
</file>

<file path=ppt/slides/slide144.xml><?xml version="1.0" encoding="utf-8"?>
<p:sld xmlns:p="http://schemas.openxmlformats.org/presentationml/2006/main" xmlns:a="http://schemas.openxmlformats.org/drawingml/2006/main">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3875970" y="3321715"/>
            <a:ext cx="10700533" cy="3107288"/>
          </a:xfrm>
          <a:prstGeom prst="rect">
            <a:avLst/>
          </a:prstGeom>
        </p:spPr>
        <p:txBody>
          <a:bodyPr anchor="t" rtlCol="false" tIns="0" lIns="0" bIns="0" rIns="0">
            <a:spAutoFit/>
          </a:bodyPr>
          <a:lstStyle/>
          <a:p>
            <a:pPr algn="ctr">
              <a:lnSpc>
                <a:spcPts val="4832"/>
              </a:lnSpc>
            </a:pPr>
            <a:r>
              <a:rPr lang="en-US" b="true" sz="4353">
                <a:solidFill>
                  <a:srgbClr val="181718"/>
                </a:solidFill>
                <a:latin typeface="Poppins Bold"/>
                <a:ea typeface="Poppins Bold"/>
                <a:cs typeface="Poppins Bold"/>
                <a:sym typeface="Poppins Bold"/>
              </a:rPr>
              <a:t>“PORTANTO, TUDO O QUE VÓS QUEREIS QUE OS HOMENS VOS FAÇAM, FAZEI-LHO TAMBÉM VÓS.”</a:t>
            </a:r>
          </a:p>
          <a:p>
            <a:pPr algn="ctr">
              <a:lnSpc>
                <a:spcPts val="4832"/>
              </a:lnSpc>
            </a:pPr>
          </a:p>
          <a:p>
            <a:pPr algn="ctr">
              <a:lnSpc>
                <a:spcPts val="4832"/>
              </a:lnSpc>
            </a:pPr>
            <a:r>
              <a:rPr lang="en-US" sz="4353">
                <a:solidFill>
                  <a:srgbClr val="181718"/>
                </a:solidFill>
                <a:latin typeface="Poppins"/>
                <a:ea typeface="Poppins"/>
                <a:cs typeface="Poppins"/>
                <a:sym typeface="Poppins"/>
              </a:rPr>
              <a:t>MATEUS 7:12</a:t>
            </a:r>
          </a:p>
        </p:txBody>
      </p:sp>
    </p:spTree>
  </p:cSld>
  <p:clrMapOvr>
    <a:masterClrMapping/>
  </p:clrMapOvr>
</p:sld>
</file>

<file path=ppt/slides/slide145.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sp>
        <p:nvSpPr>
          <p:cNvPr name="Freeform 2" id="2"/>
          <p:cNvSpPr/>
          <p:nvPr/>
        </p:nvSpPr>
        <p:spPr>
          <a:xfrm flipH="false" flipV="false" rot="0">
            <a:off x="10641700" y="5399988"/>
            <a:ext cx="6318274" cy="4343813"/>
          </a:xfrm>
          <a:custGeom>
            <a:avLst/>
            <a:gdLst/>
            <a:ahLst/>
            <a:cxnLst/>
            <a:rect r="r" b="b" t="t" l="l"/>
            <a:pathLst>
              <a:path h="4343813" w="6318274">
                <a:moveTo>
                  <a:pt x="0" y="0"/>
                </a:moveTo>
                <a:lnTo>
                  <a:pt x="6318274" y="0"/>
                </a:lnTo>
                <a:lnTo>
                  <a:pt x="6318274" y="4343813"/>
                </a:lnTo>
                <a:lnTo>
                  <a:pt x="0" y="4343813"/>
                </a:lnTo>
                <a:lnTo>
                  <a:pt x="0" y="0"/>
                </a:lnTo>
                <a:close/>
              </a:path>
            </a:pathLst>
          </a:custGeom>
          <a:blipFill>
            <a:blip r:embed="rId2"/>
            <a:stretch>
              <a:fillRect l="0" t="0" r="0" b="0"/>
            </a:stretch>
          </a:blipFill>
        </p:spPr>
      </p:sp>
      <p:sp>
        <p:nvSpPr>
          <p:cNvPr name="Freeform 3" id="3"/>
          <p:cNvSpPr/>
          <p:nvPr/>
        </p:nvSpPr>
        <p:spPr>
          <a:xfrm flipH="false" flipV="false" rot="0">
            <a:off x="1258626" y="1028700"/>
            <a:ext cx="6612458" cy="4758491"/>
          </a:xfrm>
          <a:custGeom>
            <a:avLst/>
            <a:gdLst/>
            <a:ahLst/>
            <a:cxnLst/>
            <a:rect r="r" b="b" t="t" l="l"/>
            <a:pathLst>
              <a:path h="4758491" w="6612458">
                <a:moveTo>
                  <a:pt x="0" y="0"/>
                </a:moveTo>
                <a:lnTo>
                  <a:pt x="6612457" y="0"/>
                </a:lnTo>
                <a:lnTo>
                  <a:pt x="6612457" y="4758491"/>
                </a:lnTo>
                <a:lnTo>
                  <a:pt x="0" y="4758491"/>
                </a:lnTo>
                <a:lnTo>
                  <a:pt x="0" y="0"/>
                </a:lnTo>
                <a:close/>
              </a:path>
            </a:pathLst>
          </a:custGeom>
          <a:blipFill>
            <a:blip r:embed="rId3"/>
            <a:stretch>
              <a:fillRect l="0" t="0" r="0" b="-11168"/>
            </a:stretch>
          </a:blipFill>
        </p:spPr>
      </p:sp>
      <p:sp>
        <p:nvSpPr>
          <p:cNvPr name="TextBox 4" id="4"/>
          <p:cNvSpPr txBox="true"/>
          <p:nvPr/>
        </p:nvSpPr>
        <p:spPr>
          <a:xfrm rot="0">
            <a:off x="2008773" y="6860289"/>
            <a:ext cx="8194718" cy="263207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Possuamos nós fortuna, ou mesmo os confortos da vida, achamo-nos na mais solene obrigação de cuidar dos sofredores enfermos, das viúvas e dos órfãos, exatamente como desejaríamos que eles cuidassem de nós, caso se invertessem as condições</a:t>
            </a:r>
            <a:r>
              <a:rPr lang="en-US" sz="2499">
                <a:solidFill>
                  <a:srgbClr val="181718"/>
                </a:solidFill>
                <a:latin typeface="Poppins"/>
                <a:ea typeface="Poppins"/>
                <a:cs typeface="Poppins"/>
                <a:sym typeface="Poppins"/>
              </a:rPr>
              <a:t> (p. 104).</a:t>
            </a:r>
          </a:p>
        </p:txBody>
      </p:sp>
      <p:sp>
        <p:nvSpPr>
          <p:cNvPr name="TextBox 5" id="5"/>
          <p:cNvSpPr txBox="true"/>
          <p:nvPr/>
        </p:nvSpPr>
        <p:spPr>
          <a:xfrm rot="0">
            <a:off x="8205349" y="1530858"/>
            <a:ext cx="8194718" cy="263207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Em v</a:t>
            </a:r>
            <a:r>
              <a:rPr lang="en-US" sz="2499">
                <a:solidFill>
                  <a:srgbClr val="181718"/>
                </a:solidFill>
                <a:latin typeface="Poppins"/>
                <a:ea typeface="Poppins"/>
                <a:cs typeface="Poppins"/>
                <a:sym typeface="Poppins"/>
              </a:rPr>
              <a:t>ossa assoc</a:t>
            </a:r>
            <a:r>
              <a:rPr lang="en-US" sz="2499">
                <a:solidFill>
                  <a:srgbClr val="181718"/>
                </a:solidFill>
                <a:latin typeface="Poppins"/>
                <a:ea typeface="Poppins"/>
                <a:cs typeface="Poppins"/>
                <a:sym typeface="Poppins"/>
              </a:rPr>
              <a:t>iação com outros, colocai-vos em seu lugar. Penetrai-lhes nos sentimentos, nas dificuldades, nas decepções, nas alegrias e tristezas. Identificai-vos com eles, e depois, fazei-lhes como, se trocassem os lugares, desejaríeis que eles procedessem para convosco (p. 103).</a:t>
            </a:r>
          </a:p>
        </p:txBody>
      </p:sp>
    </p:spTree>
  </p:cSld>
  <p:clrMapOvr>
    <a:masterClrMapping/>
  </p:clrMapOvr>
</p:sld>
</file>

<file path=ppt/slides/slide146.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sp>
        <p:nvSpPr>
          <p:cNvPr name="Freeform 2" id="2"/>
          <p:cNvSpPr/>
          <p:nvPr/>
        </p:nvSpPr>
        <p:spPr>
          <a:xfrm flipH="false" flipV="false" rot="0">
            <a:off x="5163553" y="537705"/>
            <a:ext cx="7960894" cy="5572065"/>
          </a:xfrm>
          <a:custGeom>
            <a:avLst/>
            <a:gdLst/>
            <a:ahLst/>
            <a:cxnLst/>
            <a:rect r="r" b="b" t="t" l="l"/>
            <a:pathLst>
              <a:path h="5572065" w="7960894">
                <a:moveTo>
                  <a:pt x="0" y="0"/>
                </a:moveTo>
                <a:lnTo>
                  <a:pt x="7960894" y="0"/>
                </a:lnTo>
                <a:lnTo>
                  <a:pt x="7960894" y="5572065"/>
                </a:lnTo>
                <a:lnTo>
                  <a:pt x="0" y="5572065"/>
                </a:lnTo>
                <a:lnTo>
                  <a:pt x="0" y="0"/>
                </a:lnTo>
                <a:close/>
              </a:path>
            </a:pathLst>
          </a:custGeom>
          <a:blipFill>
            <a:blip r:embed="rId2"/>
            <a:stretch>
              <a:fillRect l="0" t="-3338" r="0" b="-3815"/>
            </a:stretch>
          </a:blipFill>
        </p:spPr>
      </p:sp>
      <p:sp>
        <p:nvSpPr>
          <p:cNvPr name="TextBox 3" id="3"/>
          <p:cNvSpPr txBox="true"/>
          <p:nvPr/>
        </p:nvSpPr>
        <p:spPr>
          <a:xfrm rot="0">
            <a:off x="2237249" y="6361980"/>
            <a:ext cx="13278417" cy="263207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Rebuscai o céu e a Terra, e não existe aí, revelada, uma verdade mais poderosa do que aquela que se manifesta em obras de misericórdia aos que necessitam de nossa simpatia e auxílio. Esta é a verdade tal como se encontra em Jesus. Quando os que professam o nome de Cristo praticarem os princípios da regra áurea, o evangelho será secundado pelo mesmo poder que o acompanhava na era apostólica</a:t>
            </a:r>
            <a:r>
              <a:rPr lang="en-US" sz="2499">
                <a:solidFill>
                  <a:srgbClr val="181718"/>
                </a:solidFill>
                <a:latin typeface="Poppins"/>
                <a:ea typeface="Poppins"/>
                <a:cs typeface="Poppins"/>
                <a:sym typeface="Poppins"/>
              </a:rPr>
              <a:t> (p. 105).</a:t>
            </a:r>
          </a:p>
        </p:txBody>
      </p:sp>
    </p:spTree>
  </p:cSld>
  <p:clrMapOvr>
    <a:masterClrMapping/>
  </p:clrMapOvr>
</p:sld>
</file>

<file path=ppt/slides/slide147.xml><?xml version="1.0" encoding="utf-8"?>
<p:sld xmlns:p="http://schemas.openxmlformats.org/presentationml/2006/main" xmlns:a="http://schemas.openxmlformats.org/drawingml/2006/main">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3875970" y="3321715"/>
            <a:ext cx="10700533" cy="2497688"/>
          </a:xfrm>
          <a:prstGeom prst="rect">
            <a:avLst/>
          </a:prstGeom>
        </p:spPr>
        <p:txBody>
          <a:bodyPr anchor="t" rtlCol="false" tIns="0" lIns="0" bIns="0" rIns="0">
            <a:spAutoFit/>
          </a:bodyPr>
          <a:lstStyle/>
          <a:p>
            <a:pPr algn="ctr">
              <a:lnSpc>
                <a:spcPts val="4832"/>
              </a:lnSpc>
            </a:pPr>
            <a:r>
              <a:rPr lang="en-US" b="true" sz="4353">
                <a:solidFill>
                  <a:srgbClr val="181718"/>
                </a:solidFill>
                <a:latin typeface="Poppins Bold"/>
                <a:ea typeface="Poppins Bold"/>
                <a:cs typeface="Poppins Bold"/>
                <a:sym typeface="Poppins Bold"/>
              </a:rPr>
              <a:t>“ESTREITA É A PORTA, APERTADO O CAMINHO QUE CONDUZ À VIDA.”</a:t>
            </a:r>
          </a:p>
          <a:p>
            <a:pPr algn="ctr">
              <a:lnSpc>
                <a:spcPts val="4832"/>
              </a:lnSpc>
            </a:pPr>
          </a:p>
          <a:p>
            <a:pPr algn="ctr">
              <a:lnSpc>
                <a:spcPts val="4832"/>
              </a:lnSpc>
            </a:pPr>
            <a:r>
              <a:rPr lang="en-US" sz="4353">
                <a:solidFill>
                  <a:srgbClr val="181718"/>
                </a:solidFill>
                <a:latin typeface="Poppins"/>
                <a:ea typeface="Poppins"/>
                <a:cs typeface="Poppins"/>
                <a:sym typeface="Poppins"/>
              </a:rPr>
              <a:t>MATEUS 7:14</a:t>
            </a:r>
          </a:p>
        </p:txBody>
      </p:sp>
    </p:spTree>
  </p:cSld>
  <p:clrMapOvr>
    <a:masterClrMapping/>
  </p:clrMapOvr>
</p:sld>
</file>

<file path=ppt/slides/slide148.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sp>
        <p:nvSpPr>
          <p:cNvPr name="Freeform 2" id="2"/>
          <p:cNvSpPr/>
          <p:nvPr/>
        </p:nvSpPr>
        <p:spPr>
          <a:xfrm flipH="false" flipV="false" rot="0">
            <a:off x="827240" y="446224"/>
            <a:ext cx="6840651" cy="4697276"/>
          </a:xfrm>
          <a:custGeom>
            <a:avLst/>
            <a:gdLst/>
            <a:ahLst/>
            <a:cxnLst/>
            <a:rect r="r" b="b" t="t" l="l"/>
            <a:pathLst>
              <a:path h="4697276" w="6840651">
                <a:moveTo>
                  <a:pt x="0" y="0"/>
                </a:moveTo>
                <a:lnTo>
                  <a:pt x="6840651" y="0"/>
                </a:lnTo>
                <a:lnTo>
                  <a:pt x="6840651" y="4697276"/>
                </a:lnTo>
                <a:lnTo>
                  <a:pt x="0" y="4697276"/>
                </a:lnTo>
                <a:lnTo>
                  <a:pt x="0" y="0"/>
                </a:lnTo>
                <a:close/>
              </a:path>
            </a:pathLst>
          </a:custGeom>
          <a:blipFill>
            <a:blip r:embed="rId2"/>
            <a:stretch>
              <a:fillRect l="-17185" t="0" r="-14234" b="0"/>
            </a:stretch>
          </a:blipFill>
        </p:spPr>
      </p:sp>
      <p:sp>
        <p:nvSpPr>
          <p:cNvPr name="Freeform 3" id="3"/>
          <p:cNvSpPr/>
          <p:nvPr/>
        </p:nvSpPr>
        <p:spPr>
          <a:xfrm flipH="false" flipV="false" rot="0">
            <a:off x="827240" y="5687232"/>
            <a:ext cx="6840651" cy="3916464"/>
          </a:xfrm>
          <a:custGeom>
            <a:avLst/>
            <a:gdLst/>
            <a:ahLst/>
            <a:cxnLst/>
            <a:rect r="r" b="b" t="t" l="l"/>
            <a:pathLst>
              <a:path h="3916464" w="6840651">
                <a:moveTo>
                  <a:pt x="0" y="0"/>
                </a:moveTo>
                <a:lnTo>
                  <a:pt x="6840651" y="0"/>
                </a:lnTo>
                <a:lnTo>
                  <a:pt x="6840651" y="3916464"/>
                </a:lnTo>
                <a:lnTo>
                  <a:pt x="0" y="3916464"/>
                </a:lnTo>
                <a:lnTo>
                  <a:pt x="0" y="0"/>
                </a:lnTo>
                <a:close/>
              </a:path>
            </a:pathLst>
          </a:custGeom>
          <a:blipFill>
            <a:blip r:embed="rId3"/>
            <a:stretch>
              <a:fillRect l="0" t="0" r="-2171" b="-19342"/>
            </a:stretch>
          </a:blipFill>
        </p:spPr>
      </p:sp>
      <p:sp>
        <p:nvSpPr>
          <p:cNvPr name="TextBox 4" id="4"/>
          <p:cNvSpPr txBox="true"/>
          <p:nvPr/>
        </p:nvSpPr>
        <p:spPr>
          <a:xfrm rot="0">
            <a:off x="8693658" y="1718323"/>
            <a:ext cx="8194718" cy="219392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A ve</a:t>
            </a:r>
            <a:r>
              <a:rPr lang="en-US" sz="2499">
                <a:solidFill>
                  <a:srgbClr val="181718"/>
                </a:solidFill>
                <a:latin typeface="Poppins"/>
                <a:ea typeface="Poppins"/>
                <a:cs typeface="Poppins"/>
                <a:sym typeface="Poppins"/>
              </a:rPr>
              <a:t>reda que vos tenho</a:t>
            </a:r>
            <a:r>
              <a:rPr lang="en-US" sz="2499">
                <a:solidFill>
                  <a:srgbClr val="181718"/>
                </a:solidFill>
                <a:latin typeface="Poppins"/>
                <a:ea typeface="Poppins"/>
                <a:cs typeface="Poppins"/>
                <a:sym typeface="Poppins"/>
              </a:rPr>
              <a:t> proposto, disse Ele, é estreita; a porta é de difícil entrada, pois a regra áurea exclui todo orgulho e interesse egoísta. Há, na verdade, uma estrada mais larga; mas seu fim é a destruição (p. 106).</a:t>
            </a:r>
          </a:p>
        </p:txBody>
      </p:sp>
      <p:sp>
        <p:nvSpPr>
          <p:cNvPr name="TextBox 5" id="5"/>
          <p:cNvSpPr txBox="true"/>
          <p:nvPr/>
        </p:nvSpPr>
        <p:spPr>
          <a:xfrm rot="0">
            <a:off x="8532064" y="6010791"/>
            <a:ext cx="8356311" cy="263207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O maior dos pecadores </a:t>
            </a:r>
            <a:r>
              <a:rPr lang="en-US" sz="2499">
                <a:solidFill>
                  <a:srgbClr val="181718"/>
                </a:solidFill>
                <a:latin typeface="Poppins"/>
                <a:ea typeface="Poppins"/>
                <a:cs typeface="Poppins"/>
                <a:sym typeface="Poppins"/>
              </a:rPr>
              <a:t>não precisa errar</a:t>
            </a:r>
            <a:r>
              <a:rPr lang="en-US" sz="2499">
                <a:solidFill>
                  <a:srgbClr val="181718"/>
                </a:solidFill>
                <a:latin typeface="Poppins"/>
                <a:ea typeface="Poppins"/>
                <a:cs typeface="Poppins"/>
                <a:sym typeface="Poppins"/>
              </a:rPr>
              <a:t> seu caminho... Embora seja o caminho tão estreito, tão santo que nele não se tolera pecado algum, foi todavia garantido acesso a todos, e nenhuma duvidosa e tremente alma necessita dizer: “Deus não cuida de mim” (p. 107).</a:t>
            </a:r>
          </a:p>
        </p:txBody>
      </p:sp>
    </p:spTree>
  </p:cSld>
  <p:clrMapOvr>
    <a:masterClrMapping/>
  </p:clrMapOvr>
</p:sld>
</file>

<file path=ppt/slides/slide149.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sp>
        <p:nvSpPr>
          <p:cNvPr name="Freeform 2" id="2"/>
          <p:cNvSpPr/>
          <p:nvPr/>
        </p:nvSpPr>
        <p:spPr>
          <a:xfrm flipH="false" flipV="false" rot="0">
            <a:off x="5011657" y="3983030"/>
            <a:ext cx="8264686" cy="5509791"/>
          </a:xfrm>
          <a:custGeom>
            <a:avLst/>
            <a:gdLst/>
            <a:ahLst/>
            <a:cxnLst/>
            <a:rect r="r" b="b" t="t" l="l"/>
            <a:pathLst>
              <a:path h="5509791" w="8264686">
                <a:moveTo>
                  <a:pt x="0" y="0"/>
                </a:moveTo>
                <a:lnTo>
                  <a:pt x="8264686" y="0"/>
                </a:lnTo>
                <a:lnTo>
                  <a:pt x="8264686" y="5509790"/>
                </a:lnTo>
                <a:lnTo>
                  <a:pt x="0" y="5509790"/>
                </a:lnTo>
                <a:lnTo>
                  <a:pt x="0" y="0"/>
                </a:lnTo>
                <a:close/>
              </a:path>
            </a:pathLst>
          </a:custGeom>
          <a:blipFill>
            <a:blip r:embed="rId2"/>
            <a:stretch>
              <a:fillRect l="0" t="0" r="0" b="0"/>
            </a:stretch>
          </a:blipFill>
        </p:spPr>
      </p:sp>
      <p:sp>
        <p:nvSpPr>
          <p:cNvPr name="TextBox 3" id="3"/>
          <p:cNvSpPr txBox="true"/>
          <p:nvPr/>
        </p:nvSpPr>
        <p:spPr>
          <a:xfrm rot="0">
            <a:off x="4702744" y="1711338"/>
            <a:ext cx="8882512" cy="1317625"/>
          </a:xfrm>
          <a:prstGeom prst="rect">
            <a:avLst/>
          </a:prstGeom>
        </p:spPr>
        <p:txBody>
          <a:bodyPr anchor="t" rtlCol="false" tIns="0" lIns="0" bIns="0" rIns="0">
            <a:spAutoFit/>
          </a:bodyPr>
          <a:lstStyle/>
          <a:p>
            <a:pPr algn="ctr">
              <a:lnSpc>
                <a:spcPts val="3499"/>
              </a:lnSpc>
            </a:pPr>
            <a:r>
              <a:rPr lang="en-US" sz="2499">
                <a:solidFill>
                  <a:srgbClr val="181718"/>
                </a:solidFill>
                <a:latin typeface="Poppins"/>
                <a:ea typeface="Poppins"/>
                <a:cs typeface="Poppins"/>
                <a:sym typeface="Poppins"/>
              </a:rPr>
              <a:t>“A vereda dos justos é como a luz da aurora que vai brilhando mais e mais até ser dia perfeito.”</a:t>
            </a:r>
          </a:p>
          <a:p>
            <a:pPr algn="ctr">
              <a:lnSpc>
                <a:spcPts val="3499"/>
              </a:lnSpc>
              <a:spcBef>
                <a:spcPct val="0"/>
              </a:spcBef>
            </a:pPr>
            <a:r>
              <a:rPr lang="en-US" sz="2499">
                <a:solidFill>
                  <a:srgbClr val="181718"/>
                </a:solidFill>
                <a:latin typeface="Poppins"/>
                <a:ea typeface="Poppins"/>
                <a:cs typeface="Poppins"/>
                <a:sym typeface="Poppins"/>
              </a:rPr>
              <a:t> Provérbios 4:18.</a:t>
            </a:r>
            <a:r>
              <a:rPr lang="en-US" sz="2499">
                <a:solidFill>
                  <a:srgbClr val="181718"/>
                </a:solidFill>
                <a:latin typeface="Poppins"/>
                <a:ea typeface="Poppins"/>
                <a:cs typeface="Poppins"/>
                <a:sym typeface="Poppins"/>
              </a:rPr>
              <a:t> (p. 107).</a:t>
            </a:r>
          </a:p>
        </p:txBody>
      </p:sp>
    </p:spTree>
  </p:cSld>
  <p:clrMapOvr>
    <a:masterClrMapping/>
  </p:clrMapOvr>
</p:sld>
</file>

<file path=ppt/slides/slide15.xml><?xml version="1.0" encoding="utf-8"?>
<p:sld xmlns:p="http://schemas.openxmlformats.org/presentationml/2006/main" xmlns:a="http://schemas.openxmlformats.org/drawingml/2006/main">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3875970" y="3321715"/>
            <a:ext cx="10865006" cy="1888088"/>
          </a:xfrm>
          <a:prstGeom prst="rect">
            <a:avLst/>
          </a:prstGeom>
        </p:spPr>
        <p:txBody>
          <a:bodyPr anchor="t" rtlCol="false" tIns="0" lIns="0" bIns="0" rIns="0">
            <a:spAutoFit/>
          </a:bodyPr>
          <a:lstStyle/>
          <a:p>
            <a:pPr algn="ctr">
              <a:lnSpc>
                <a:spcPts val="4832"/>
              </a:lnSpc>
            </a:pPr>
            <a:r>
              <a:rPr lang="en-US" b="true" sz="4353">
                <a:solidFill>
                  <a:srgbClr val="181718"/>
                </a:solidFill>
                <a:latin typeface="Poppins Bold"/>
                <a:ea typeface="Poppins Bold"/>
                <a:cs typeface="Poppins Bold"/>
                <a:sym typeface="Poppins Bold"/>
              </a:rPr>
              <a:t>“BEM-AVENTURADOS OS MANSOS.”</a:t>
            </a:r>
          </a:p>
          <a:p>
            <a:pPr algn="ctr">
              <a:lnSpc>
                <a:spcPts val="4832"/>
              </a:lnSpc>
            </a:pPr>
          </a:p>
          <a:p>
            <a:pPr algn="ctr">
              <a:lnSpc>
                <a:spcPts val="4832"/>
              </a:lnSpc>
            </a:pPr>
            <a:r>
              <a:rPr lang="en-US" sz="4353">
                <a:solidFill>
                  <a:srgbClr val="181718"/>
                </a:solidFill>
                <a:latin typeface="Poppins"/>
                <a:ea typeface="Poppins"/>
                <a:cs typeface="Poppins"/>
                <a:sym typeface="Poppins"/>
              </a:rPr>
              <a:t>MATEUS 5:5</a:t>
            </a:r>
          </a:p>
        </p:txBody>
      </p:sp>
    </p:spTree>
  </p:cSld>
  <p:clrMapOvr>
    <a:masterClrMapping/>
  </p:clrMapOvr>
</p:sld>
</file>

<file path=ppt/slides/slide150.xml><?xml version="1.0" encoding="utf-8"?>
<p:sld xmlns:p="http://schemas.openxmlformats.org/presentationml/2006/main" xmlns:a="http://schemas.openxmlformats.org/drawingml/2006/main">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3875970" y="3321715"/>
            <a:ext cx="10700533" cy="2497688"/>
          </a:xfrm>
          <a:prstGeom prst="rect">
            <a:avLst/>
          </a:prstGeom>
        </p:spPr>
        <p:txBody>
          <a:bodyPr anchor="t" rtlCol="false" tIns="0" lIns="0" bIns="0" rIns="0">
            <a:spAutoFit/>
          </a:bodyPr>
          <a:lstStyle/>
          <a:p>
            <a:pPr algn="ctr">
              <a:lnSpc>
                <a:spcPts val="4832"/>
              </a:lnSpc>
            </a:pPr>
            <a:r>
              <a:rPr lang="en-US" b="true" sz="4353">
                <a:solidFill>
                  <a:srgbClr val="181718"/>
                </a:solidFill>
                <a:latin typeface="Poppins Bold"/>
                <a:ea typeface="Poppins Bold"/>
                <a:cs typeface="Poppins Bold"/>
                <a:sym typeface="Poppins Bold"/>
              </a:rPr>
              <a:t>“ESFORCEM-SE POR ENTRAR PELA PORTA ESTREITA.”</a:t>
            </a:r>
          </a:p>
          <a:p>
            <a:pPr algn="ctr">
              <a:lnSpc>
                <a:spcPts val="4832"/>
              </a:lnSpc>
            </a:pPr>
          </a:p>
          <a:p>
            <a:pPr algn="ctr">
              <a:lnSpc>
                <a:spcPts val="4832"/>
              </a:lnSpc>
            </a:pPr>
            <a:r>
              <a:rPr lang="en-US" sz="4353">
                <a:solidFill>
                  <a:srgbClr val="181718"/>
                </a:solidFill>
                <a:latin typeface="Poppins"/>
                <a:ea typeface="Poppins"/>
                <a:cs typeface="Poppins"/>
                <a:sym typeface="Poppins"/>
              </a:rPr>
              <a:t>LUCAS 13:24</a:t>
            </a:r>
          </a:p>
        </p:txBody>
      </p:sp>
    </p:spTree>
  </p:cSld>
  <p:clrMapOvr>
    <a:masterClrMapping/>
  </p:clrMapOvr>
</p:sld>
</file>

<file path=ppt/slides/slide151.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sp>
        <p:nvSpPr>
          <p:cNvPr name="Freeform 2" id="2"/>
          <p:cNvSpPr/>
          <p:nvPr/>
        </p:nvSpPr>
        <p:spPr>
          <a:xfrm flipH="false" flipV="false" rot="0">
            <a:off x="8924182" y="2367347"/>
            <a:ext cx="8335118" cy="5552307"/>
          </a:xfrm>
          <a:custGeom>
            <a:avLst/>
            <a:gdLst/>
            <a:ahLst/>
            <a:cxnLst/>
            <a:rect r="r" b="b" t="t" l="l"/>
            <a:pathLst>
              <a:path h="5552307" w="8335118">
                <a:moveTo>
                  <a:pt x="0" y="0"/>
                </a:moveTo>
                <a:lnTo>
                  <a:pt x="8335118" y="0"/>
                </a:lnTo>
                <a:lnTo>
                  <a:pt x="8335118" y="5552306"/>
                </a:lnTo>
                <a:lnTo>
                  <a:pt x="0" y="5552306"/>
                </a:lnTo>
                <a:lnTo>
                  <a:pt x="0" y="0"/>
                </a:lnTo>
                <a:close/>
              </a:path>
            </a:pathLst>
          </a:custGeom>
          <a:blipFill>
            <a:blip r:embed="rId2"/>
            <a:stretch>
              <a:fillRect l="0" t="0" r="0" b="0"/>
            </a:stretch>
          </a:blipFill>
        </p:spPr>
      </p:sp>
      <p:sp>
        <p:nvSpPr>
          <p:cNvPr name="TextBox 3" id="3"/>
          <p:cNvSpPr txBox="true"/>
          <p:nvPr/>
        </p:nvSpPr>
        <p:spPr>
          <a:xfrm rot="0">
            <a:off x="1028700" y="5759209"/>
            <a:ext cx="7002404" cy="219392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 A batalha qu</a:t>
            </a:r>
            <a:r>
              <a:rPr lang="en-US" sz="2499">
                <a:solidFill>
                  <a:srgbClr val="181718"/>
                </a:solidFill>
                <a:latin typeface="Poppins"/>
                <a:ea typeface="Poppins"/>
                <a:cs typeface="Poppins"/>
                <a:sym typeface="Poppins"/>
              </a:rPr>
              <a:t>e temos a</a:t>
            </a:r>
            <a:r>
              <a:rPr lang="en-US" sz="2499">
                <a:solidFill>
                  <a:srgbClr val="181718"/>
                </a:solidFill>
                <a:latin typeface="Poppins"/>
                <a:ea typeface="Poppins"/>
                <a:cs typeface="Poppins"/>
                <a:sym typeface="Poppins"/>
              </a:rPr>
              <a:t> ferir — a maior de quantas já foram travadas pelo homem — é a entrega do próprio eu à vontade de Deus, a sujeição do coração à soberania do amor (p. 108).</a:t>
            </a:r>
          </a:p>
        </p:txBody>
      </p:sp>
      <p:sp>
        <p:nvSpPr>
          <p:cNvPr name="TextBox 4" id="4"/>
          <p:cNvSpPr txBox="true"/>
          <p:nvPr/>
        </p:nvSpPr>
        <p:spPr>
          <a:xfrm rot="0">
            <a:off x="1191648" y="2705341"/>
            <a:ext cx="6042244" cy="219392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A vida c</a:t>
            </a:r>
            <a:r>
              <a:rPr lang="en-US" sz="2499">
                <a:solidFill>
                  <a:srgbClr val="181718"/>
                </a:solidFill>
                <a:latin typeface="Poppins"/>
                <a:ea typeface="Poppins"/>
                <a:cs typeface="Poppins"/>
                <a:sym typeface="Poppins"/>
              </a:rPr>
              <a:t>ristã é uma</a:t>
            </a:r>
            <a:r>
              <a:rPr lang="en-US" sz="2499">
                <a:solidFill>
                  <a:srgbClr val="181718"/>
                </a:solidFill>
                <a:latin typeface="Poppins"/>
                <a:ea typeface="Poppins"/>
                <a:cs typeface="Poppins"/>
                <a:sym typeface="Poppins"/>
              </a:rPr>
              <a:t> batalha e uma marcha. Mas a vitória a ser ganha não é obtida por força humana. O campo de luta é o domínio do coração (p. 108).</a:t>
            </a:r>
          </a:p>
        </p:txBody>
      </p:sp>
    </p:spTree>
  </p:cSld>
  <p:clrMapOvr>
    <a:masterClrMapping/>
  </p:clrMapOvr>
</p:sld>
</file>

<file path=ppt/slides/slide152.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sp>
        <p:nvSpPr>
          <p:cNvPr name="Freeform 2" id="2"/>
          <p:cNvSpPr/>
          <p:nvPr/>
        </p:nvSpPr>
        <p:spPr>
          <a:xfrm flipH="false" flipV="false" rot="0">
            <a:off x="4370453" y="511839"/>
            <a:ext cx="9547094" cy="5370240"/>
          </a:xfrm>
          <a:custGeom>
            <a:avLst/>
            <a:gdLst/>
            <a:ahLst/>
            <a:cxnLst/>
            <a:rect r="r" b="b" t="t" l="l"/>
            <a:pathLst>
              <a:path h="5370240" w="9547094">
                <a:moveTo>
                  <a:pt x="0" y="0"/>
                </a:moveTo>
                <a:lnTo>
                  <a:pt x="9547094" y="0"/>
                </a:lnTo>
                <a:lnTo>
                  <a:pt x="9547094" y="5370240"/>
                </a:lnTo>
                <a:lnTo>
                  <a:pt x="0" y="5370240"/>
                </a:lnTo>
                <a:lnTo>
                  <a:pt x="0" y="0"/>
                </a:lnTo>
                <a:close/>
              </a:path>
            </a:pathLst>
          </a:custGeom>
          <a:blipFill>
            <a:blip r:embed="rId2"/>
            <a:stretch>
              <a:fillRect l="0" t="0" r="0" b="0"/>
            </a:stretch>
          </a:blipFill>
        </p:spPr>
      </p:sp>
      <p:sp>
        <p:nvSpPr>
          <p:cNvPr name="TextBox 3" id="3"/>
          <p:cNvSpPr txBox="true"/>
          <p:nvPr/>
        </p:nvSpPr>
        <p:spPr>
          <a:xfrm rot="0">
            <a:off x="4156994" y="6188075"/>
            <a:ext cx="9974012" cy="307022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Não sois ca</a:t>
            </a:r>
            <a:r>
              <a:rPr lang="en-US" sz="2499">
                <a:solidFill>
                  <a:srgbClr val="181718"/>
                </a:solidFill>
                <a:latin typeface="Poppins"/>
                <a:ea typeface="Poppins"/>
                <a:cs typeface="Poppins"/>
                <a:sym typeface="Poppins"/>
              </a:rPr>
              <a:t>pazes, de vós mesmos,</a:t>
            </a:r>
            <a:r>
              <a:rPr lang="en-US" sz="2499">
                <a:solidFill>
                  <a:srgbClr val="181718"/>
                </a:solidFill>
                <a:latin typeface="Poppins"/>
                <a:ea typeface="Poppins"/>
                <a:cs typeface="Poppins"/>
                <a:sym typeface="Poppins"/>
              </a:rPr>
              <a:t> de sujeitar vossos desígnios e desejos e inclinações à vontade de Deus; mas se estiverdes “dispostos a ser tornados voluntários”, Deus efetuará a obra por vós... Haveis de então operar “vossa salvação com temor e tremor; porque Deus é o que opera em vós tanto o querer como o efetuar, segundo a Sua boa vontade”. Filipenses 2:12, 13  (p. 109).</a:t>
            </a:r>
          </a:p>
        </p:txBody>
      </p:sp>
    </p:spTree>
  </p:cSld>
  <p:clrMapOvr>
    <a:masterClrMapping/>
  </p:clrMapOvr>
</p:sld>
</file>

<file path=ppt/slides/slide153.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sp>
        <p:nvSpPr>
          <p:cNvPr name="Freeform 2" id="2"/>
          <p:cNvSpPr/>
          <p:nvPr/>
        </p:nvSpPr>
        <p:spPr>
          <a:xfrm flipH="false" flipV="false" rot="0">
            <a:off x="9364709" y="2546529"/>
            <a:ext cx="8230530" cy="5635360"/>
          </a:xfrm>
          <a:custGeom>
            <a:avLst/>
            <a:gdLst/>
            <a:ahLst/>
            <a:cxnLst/>
            <a:rect r="r" b="b" t="t" l="l"/>
            <a:pathLst>
              <a:path h="5635360" w="8230530">
                <a:moveTo>
                  <a:pt x="0" y="0"/>
                </a:moveTo>
                <a:lnTo>
                  <a:pt x="8230531" y="0"/>
                </a:lnTo>
                <a:lnTo>
                  <a:pt x="8230531" y="5635360"/>
                </a:lnTo>
                <a:lnTo>
                  <a:pt x="0" y="5635360"/>
                </a:lnTo>
                <a:lnTo>
                  <a:pt x="0" y="0"/>
                </a:lnTo>
                <a:close/>
              </a:path>
            </a:pathLst>
          </a:custGeom>
          <a:blipFill>
            <a:blip r:embed="rId2"/>
            <a:stretch>
              <a:fillRect l="0" t="0" r="-21452" b="0"/>
            </a:stretch>
          </a:blipFill>
        </p:spPr>
      </p:sp>
      <p:sp>
        <p:nvSpPr>
          <p:cNvPr name="TextBox 3" id="3"/>
          <p:cNvSpPr txBox="true"/>
          <p:nvPr/>
        </p:nvSpPr>
        <p:spPr>
          <a:xfrm rot="0">
            <a:off x="1278228" y="5965363"/>
            <a:ext cx="7536827" cy="263207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Não </a:t>
            </a:r>
            <a:r>
              <a:rPr lang="en-US" sz="2499">
                <a:solidFill>
                  <a:srgbClr val="181718"/>
                </a:solidFill>
                <a:latin typeface="Poppins"/>
                <a:ea typeface="Poppins"/>
                <a:cs typeface="Poppins"/>
                <a:sym typeface="Poppins"/>
              </a:rPr>
              <a:t>nos é pos</a:t>
            </a:r>
            <a:r>
              <a:rPr lang="en-US" sz="2499">
                <a:solidFill>
                  <a:srgbClr val="181718"/>
                </a:solidFill>
                <a:latin typeface="Poppins"/>
                <a:ea typeface="Poppins"/>
                <a:cs typeface="Poppins"/>
                <a:sym typeface="Poppins"/>
              </a:rPr>
              <a:t>sível reter o eu, e não obstante entrar no reino de Deus. Se havemos de atingir um dia a santidade, será mediante a renúncia do próprio eu e a recepção da mente de Cristo. O orgulho e a suficiência própria devem ser crucificados.  (p. 109).</a:t>
            </a:r>
          </a:p>
        </p:txBody>
      </p:sp>
      <p:sp>
        <p:nvSpPr>
          <p:cNvPr name="TextBox 4" id="4"/>
          <p:cNvSpPr txBox="true"/>
          <p:nvPr/>
        </p:nvSpPr>
        <p:spPr>
          <a:xfrm rot="0">
            <a:off x="949282" y="2055236"/>
            <a:ext cx="8194718" cy="219392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Nossa única es</a:t>
            </a:r>
            <a:r>
              <a:rPr lang="en-US" sz="2499">
                <a:solidFill>
                  <a:srgbClr val="181718"/>
                </a:solidFill>
                <a:latin typeface="Poppins"/>
                <a:ea typeface="Poppins"/>
                <a:cs typeface="Poppins"/>
                <a:sym typeface="Poppins"/>
              </a:rPr>
              <a:t>perança, se queremos</a:t>
            </a:r>
            <a:r>
              <a:rPr lang="en-US" sz="2499">
                <a:solidFill>
                  <a:srgbClr val="181718"/>
                </a:solidFill>
                <a:latin typeface="Poppins"/>
                <a:ea typeface="Poppins"/>
                <a:cs typeface="Poppins"/>
                <a:sym typeface="Poppins"/>
              </a:rPr>
              <a:t> vencer, é unir nossa vontade à vontade de Deus, e operar em cooperação com Ele hora a hora, dia a dia. Não nos é possível reter o eu, e não obstante entrar no reino de Deus (p. 109).</a:t>
            </a:r>
          </a:p>
        </p:txBody>
      </p:sp>
    </p:spTree>
  </p:cSld>
  <p:clrMapOvr>
    <a:masterClrMapping/>
  </p:clrMapOvr>
</p:sld>
</file>

<file path=ppt/slides/slide154.xml><?xml version="1.0" encoding="utf-8"?>
<p:sld xmlns:p="http://schemas.openxmlformats.org/presentationml/2006/main" xmlns:a="http://schemas.openxmlformats.org/drawingml/2006/main">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3875970" y="3321715"/>
            <a:ext cx="10700533" cy="2497688"/>
          </a:xfrm>
          <a:prstGeom prst="rect">
            <a:avLst/>
          </a:prstGeom>
        </p:spPr>
        <p:txBody>
          <a:bodyPr anchor="t" rtlCol="false" tIns="0" lIns="0" bIns="0" rIns="0">
            <a:spAutoFit/>
          </a:bodyPr>
          <a:lstStyle/>
          <a:p>
            <a:pPr algn="ctr">
              <a:lnSpc>
                <a:spcPts val="4832"/>
              </a:lnSpc>
            </a:pPr>
            <a:r>
              <a:rPr lang="en-US" b="true" sz="4353">
                <a:solidFill>
                  <a:srgbClr val="181718"/>
                </a:solidFill>
                <a:latin typeface="Poppins Bold"/>
                <a:ea typeface="Poppins Bold"/>
                <a:cs typeface="Poppins Bold"/>
                <a:sym typeface="Poppins Bold"/>
              </a:rPr>
              <a:t>“ACAUTELAI-VOS, PORÉM, DOS FALSOS PROFETAS.”</a:t>
            </a:r>
          </a:p>
          <a:p>
            <a:pPr algn="ctr">
              <a:lnSpc>
                <a:spcPts val="4832"/>
              </a:lnSpc>
            </a:pPr>
          </a:p>
          <a:p>
            <a:pPr algn="ctr">
              <a:lnSpc>
                <a:spcPts val="4832"/>
              </a:lnSpc>
            </a:pPr>
            <a:r>
              <a:rPr lang="en-US" sz="4353">
                <a:solidFill>
                  <a:srgbClr val="181718"/>
                </a:solidFill>
                <a:latin typeface="Poppins"/>
                <a:ea typeface="Poppins"/>
                <a:cs typeface="Poppins"/>
                <a:sym typeface="Poppins"/>
              </a:rPr>
              <a:t>MATEUS 7:15</a:t>
            </a:r>
          </a:p>
        </p:txBody>
      </p:sp>
    </p:spTree>
  </p:cSld>
  <p:clrMapOvr>
    <a:masterClrMapping/>
  </p:clrMapOvr>
</p:sld>
</file>

<file path=ppt/slides/slide155.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sp>
        <p:nvSpPr>
          <p:cNvPr name="Freeform 2" id="2"/>
          <p:cNvSpPr/>
          <p:nvPr/>
        </p:nvSpPr>
        <p:spPr>
          <a:xfrm flipH="false" flipV="false" rot="0">
            <a:off x="873573" y="1006674"/>
            <a:ext cx="6635509" cy="4136826"/>
          </a:xfrm>
          <a:custGeom>
            <a:avLst/>
            <a:gdLst/>
            <a:ahLst/>
            <a:cxnLst/>
            <a:rect r="r" b="b" t="t" l="l"/>
            <a:pathLst>
              <a:path h="4136826" w="6635509">
                <a:moveTo>
                  <a:pt x="0" y="0"/>
                </a:moveTo>
                <a:lnTo>
                  <a:pt x="6635509" y="0"/>
                </a:lnTo>
                <a:lnTo>
                  <a:pt x="6635509" y="4136826"/>
                </a:lnTo>
                <a:lnTo>
                  <a:pt x="0" y="4136826"/>
                </a:lnTo>
                <a:lnTo>
                  <a:pt x="0" y="0"/>
                </a:lnTo>
                <a:close/>
              </a:path>
            </a:pathLst>
          </a:custGeom>
          <a:blipFill>
            <a:blip r:embed="rId2"/>
            <a:stretch>
              <a:fillRect l="-1900" t="0" r="-9028" b="0"/>
            </a:stretch>
          </a:blipFill>
        </p:spPr>
      </p:sp>
      <p:sp>
        <p:nvSpPr>
          <p:cNvPr name="Freeform 3" id="3"/>
          <p:cNvSpPr/>
          <p:nvPr/>
        </p:nvSpPr>
        <p:spPr>
          <a:xfrm flipH="false" flipV="false" rot="0">
            <a:off x="873573" y="5834070"/>
            <a:ext cx="6635509" cy="3732474"/>
          </a:xfrm>
          <a:custGeom>
            <a:avLst/>
            <a:gdLst/>
            <a:ahLst/>
            <a:cxnLst/>
            <a:rect r="r" b="b" t="t" l="l"/>
            <a:pathLst>
              <a:path h="3732474" w="6635509">
                <a:moveTo>
                  <a:pt x="0" y="0"/>
                </a:moveTo>
                <a:lnTo>
                  <a:pt x="6635509" y="0"/>
                </a:lnTo>
                <a:lnTo>
                  <a:pt x="6635509" y="3732474"/>
                </a:lnTo>
                <a:lnTo>
                  <a:pt x="0" y="3732474"/>
                </a:lnTo>
                <a:lnTo>
                  <a:pt x="0" y="0"/>
                </a:lnTo>
                <a:close/>
              </a:path>
            </a:pathLst>
          </a:custGeom>
          <a:blipFill>
            <a:blip r:embed="rId3"/>
            <a:stretch>
              <a:fillRect l="0" t="0" r="0" b="0"/>
            </a:stretch>
          </a:blipFill>
        </p:spPr>
      </p:sp>
      <p:sp>
        <p:nvSpPr>
          <p:cNvPr name="TextBox 4" id="4"/>
          <p:cNvSpPr txBox="true"/>
          <p:nvPr/>
        </p:nvSpPr>
        <p:spPr>
          <a:xfrm rot="0">
            <a:off x="8693658" y="1718323"/>
            <a:ext cx="8194718" cy="350837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Ensinado</a:t>
            </a:r>
            <a:r>
              <a:rPr lang="en-US" sz="2499">
                <a:solidFill>
                  <a:srgbClr val="181718"/>
                </a:solidFill>
                <a:latin typeface="Poppins"/>
                <a:ea typeface="Poppins"/>
                <a:cs typeface="Poppins"/>
                <a:sym typeface="Poppins"/>
              </a:rPr>
              <a:t>res da m</a:t>
            </a:r>
            <a:r>
              <a:rPr lang="en-US" sz="2499">
                <a:solidFill>
                  <a:srgbClr val="181718"/>
                </a:solidFill>
                <a:latin typeface="Poppins"/>
                <a:ea typeface="Poppins"/>
                <a:cs typeface="Poppins"/>
                <a:sym typeface="Poppins"/>
              </a:rPr>
              <a:t>entira surgirão a fim de desviar-vos do caminho apertado e da porta estreita. Acautelai-vos com eles; conquanto ocultos em peles de ovelhas, são interiormente lobos devoradores. Jesus dá uma prova pela qual os falsos mestres se podem distinguir dos verdadeiros. “Por seus frutos os conhecereis”, diz Ele  (p. 110).</a:t>
            </a:r>
          </a:p>
        </p:txBody>
      </p:sp>
      <p:sp>
        <p:nvSpPr>
          <p:cNvPr name="TextBox 5" id="5"/>
          <p:cNvSpPr txBox="true"/>
          <p:nvPr/>
        </p:nvSpPr>
        <p:spPr>
          <a:xfrm rot="0">
            <a:off x="8532064" y="6565668"/>
            <a:ext cx="8356311" cy="263207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P</a:t>
            </a:r>
            <a:r>
              <a:rPr lang="en-US" sz="2499">
                <a:solidFill>
                  <a:srgbClr val="181718"/>
                </a:solidFill>
                <a:latin typeface="Poppins"/>
                <a:ea typeface="Poppins"/>
                <a:cs typeface="Poppins"/>
                <a:sym typeface="Poppins"/>
              </a:rPr>
              <a:t>essoas há</a:t>
            </a:r>
            <a:r>
              <a:rPr lang="en-US" sz="2499">
                <a:solidFill>
                  <a:srgbClr val="181718"/>
                </a:solidFill>
                <a:latin typeface="Poppins"/>
                <a:ea typeface="Poppins"/>
                <a:cs typeface="Poppins"/>
                <a:sym typeface="Poppins"/>
              </a:rPr>
              <a:t> que acreditam estar direito, quando estão erradas. Ao passo que pretendem ter a Cristo por Seu Senhor, e professam fazer grandes obras em Seu nome, são obreiras da iniqüidade. “Lisonjeiam com a sua boca, mas o seu coração segue a sua avareza” (p. 111).</a:t>
            </a:r>
          </a:p>
        </p:txBody>
      </p:sp>
    </p:spTree>
  </p:cSld>
  <p:clrMapOvr>
    <a:masterClrMapping/>
  </p:clrMapOvr>
</p:sld>
</file>

<file path=ppt/slides/slide156.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sp>
        <p:nvSpPr>
          <p:cNvPr name="Freeform 2" id="2"/>
          <p:cNvSpPr/>
          <p:nvPr/>
        </p:nvSpPr>
        <p:spPr>
          <a:xfrm flipH="false" flipV="false" rot="0">
            <a:off x="4979156" y="452330"/>
            <a:ext cx="8329687" cy="4691170"/>
          </a:xfrm>
          <a:custGeom>
            <a:avLst/>
            <a:gdLst/>
            <a:ahLst/>
            <a:cxnLst/>
            <a:rect r="r" b="b" t="t" l="l"/>
            <a:pathLst>
              <a:path h="4691170" w="8329687">
                <a:moveTo>
                  <a:pt x="0" y="0"/>
                </a:moveTo>
                <a:lnTo>
                  <a:pt x="8329688" y="0"/>
                </a:lnTo>
                <a:lnTo>
                  <a:pt x="8329688" y="4691170"/>
                </a:lnTo>
                <a:lnTo>
                  <a:pt x="0" y="4691170"/>
                </a:lnTo>
                <a:lnTo>
                  <a:pt x="0" y="0"/>
                </a:lnTo>
                <a:close/>
              </a:path>
            </a:pathLst>
          </a:custGeom>
          <a:blipFill>
            <a:blip r:embed="rId2"/>
            <a:stretch>
              <a:fillRect l="0" t="0" r="0" b="0"/>
            </a:stretch>
          </a:blipFill>
        </p:spPr>
      </p:sp>
      <p:sp>
        <p:nvSpPr>
          <p:cNvPr name="TextBox 3" id="3"/>
          <p:cNvSpPr txBox="true"/>
          <p:nvPr/>
        </p:nvSpPr>
        <p:spPr>
          <a:xfrm rot="0">
            <a:off x="1028700" y="5572476"/>
            <a:ext cx="8194718" cy="307022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A ob</a:t>
            </a:r>
            <a:r>
              <a:rPr lang="en-US" sz="2499">
                <a:solidFill>
                  <a:srgbClr val="181718"/>
                </a:solidFill>
                <a:latin typeface="Poppins"/>
                <a:ea typeface="Poppins"/>
                <a:cs typeface="Poppins"/>
                <a:sym typeface="Poppins"/>
              </a:rPr>
              <a:t>ediência é a</a:t>
            </a:r>
            <a:r>
              <a:rPr lang="en-US" sz="2499">
                <a:solidFill>
                  <a:srgbClr val="181718"/>
                </a:solidFill>
                <a:latin typeface="Poppins"/>
                <a:ea typeface="Poppins"/>
                <a:cs typeface="Poppins"/>
                <a:sym typeface="Poppins"/>
              </a:rPr>
              <a:t> prova do discipulado. É a observância dos mandamentos que prova a sinceridade de nossas profissões de amor. Quando a doutrina que aceitamos mata no coração o pecado, purifica a alma da contaminação, dá frutos para a santidade, podemos saber que é a verdade de Deus (p. 111 e 112).</a:t>
            </a:r>
          </a:p>
        </p:txBody>
      </p:sp>
      <p:sp>
        <p:nvSpPr>
          <p:cNvPr name="TextBox 4" id="4"/>
          <p:cNvSpPr txBox="true"/>
          <p:nvPr/>
        </p:nvSpPr>
        <p:spPr>
          <a:xfrm rot="0">
            <a:off x="9783540" y="5572476"/>
            <a:ext cx="7192930" cy="307022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Quando se manifestam na vida a ben</a:t>
            </a:r>
            <a:r>
              <a:rPr lang="en-US" sz="2499">
                <a:solidFill>
                  <a:srgbClr val="181718"/>
                </a:solidFill>
                <a:latin typeface="Poppins"/>
                <a:ea typeface="Poppins"/>
                <a:cs typeface="Poppins"/>
                <a:sym typeface="Poppins"/>
              </a:rPr>
              <a:t>eficência, a bondade, a brandura de coração,</a:t>
            </a:r>
            <a:r>
              <a:rPr lang="en-US" sz="2499">
                <a:solidFill>
                  <a:srgbClr val="181718"/>
                </a:solidFill>
                <a:latin typeface="Poppins"/>
                <a:ea typeface="Poppins"/>
                <a:cs typeface="Poppins"/>
                <a:sym typeface="Poppins"/>
              </a:rPr>
              <a:t> o espírito compassivo; quando a alegria de fazer o bem nos enche o coração; quando exaltamos a Cristo e não ao próprio eu, podemos saber que nossa fé é da devida espécie (p. 112).</a:t>
            </a:r>
          </a:p>
        </p:txBody>
      </p:sp>
    </p:spTree>
  </p:cSld>
  <p:clrMapOvr>
    <a:masterClrMapping/>
  </p:clrMapOvr>
</p:sld>
</file>

<file path=ppt/slides/slide157.xml><?xml version="1.0" encoding="utf-8"?>
<p:sld xmlns:p="http://schemas.openxmlformats.org/presentationml/2006/main" xmlns:a="http://schemas.openxmlformats.org/drawingml/2006/main">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3875970" y="3321715"/>
            <a:ext cx="10700533" cy="2497688"/>
          </a:xfrm>
          <a:prstGeom prst="rect">
            <a:avLst/>
          </a:prstGeom>
        </p:spPr>
        <p:txBody>
          <a:bodyPr anchor="t" rtlCol="false" tIns="0" lIns="0" bIns="0" rIns="0">
            <a:spAutoFit/>
          </a:bodyPr>
          <a:lstStyle/>
          <a:p>
            <a:pPr algn="ctr">
              <a:lnSpc>
                <a:spcPts val="4832"/>
              </a:lnSpc>
            </a:pPr>
            <a:r>
              <a:rPr lang="en-US" b="true" sz="4353">
                <a:solidFill>
                  <a:srgbClr val="181718"/>
                </a:solidFill>
                <a:latin typeface="Poppins Bold"/>
                <a:ea typeface="Poppins Bold"/>
                <a:cs typeface="Poppins Bold"/>
                <a:sym typeface="Poppins Bold"/>
              </a:rPr>
              <a:t>“E NÃO CAIU, PORQUE ESTAVA EDIFICADA SOBRE A ROCHA.”</a:t>
            </a:r>
          </a:p>
          <a:p>
            <a:pPr algn="ctr">
              <a:lnSpc>
                <a:spcPts val="4832"/>
              </a:lnSpc>
            </a:pPr>
          </a:p>
          <a:p>
            <a:pPr algn="ctr">
              <a:lnSpc>
                <a:spcPts val="4832"/>
              </a:lnSpc>
            </a:pPr>
            <a:r>
              <a:rPr lang="en-US" sz="4353">
                <a:solidFill>
                  <a:srgbClr val="181718"/>
                </a:solidFill>
                <a:latin typeface="Poppins"/>
                <a:ea typeface="Poppins"/>
                <a:cs typeface="Poppins"/>
                <a:sym typeface="Poppins"/>
              </a:rPr>
              <a:t>MATEUS 7:25</a:t>
            </a:r>
          </a:p>
        </p:txBody>
      </p:sp>
    </p:spTree>
  </p:cSld>
  <p:clrMapOvr>
    <a:masterClrMapping/>
  </p:clrMapOvr>
</p:sld>
</file>

<file path=ppt/slides/slide158.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sp>
        <p:nvSpPr>
          <p:cNvPr name="Freeform 2" id="2"/>
          <p:cNvSpPr/>
          <p:nvPr/>
        </p:nvSpPr>
        <p:spPr>
          <a:xfrm flipH="false" flipV="false" rot="0">
            <a:off x="827240" y="1028700"/>
            <a:ext cx="6554363" cy="4114800"/>
          </a:xfrm>
          <a:custGeom>
            <a:avLst/>
            <a:gdLst/>
            <a:ahLst/>
            <a:cxnLst/>
            <a:rect r="r" b="b" t="t" l="l"/>
            <a:pathLst>
              <a:path h="4114800" w="6554363">
                <a:moveTo>
                  <a:pt x="0" y="0"/>
                </a:moveTo>
                <a:lnTo>
                  <a:pt x="6554363" y="0"/>
                </a:lnTo>
                <a:lnTo>
                  <a:pt x="6554363" y="4114800"/>
                </a:lnTo>
                <a:lnTo>
                  <a:pt x="0" y="4114800"/>
                </a:lnTo>
                <a:lnTo>
                  <a:pt x="0" y="0"/>
                </a:lnTo>
                <a:close/>
              </a:path>
            </a:pathLst>
          </a:custGeom>
          <a:blipFill>
            <a:blip r:embed="rId2"/>
            <a:stretch>
              <a:fillRect l="0" t="0" r="0" b="0"/>
            </a:stretch>
          </a:blipFill>
        </p:spPr>
      </p:sp>
      <p:sp>
        <p:nvSpPr>
          <p:cNvPr name="Freeform 3" id="3"/>
          <p:cNvSpPr/>
          <p:nvPr/>
        </p:nvSpPr>
        <p:spPr>
          <a:xfrm flipH="false" flipV="false" rot="0">
            <a:off x="827240" y="5458246"/>
            <a:ext cx="6554363" cy="3830531"/>
          </a:xfrm>
          <a:custGeom>
            <a:avLst/>
            <a:gdLst/>
            <a:ahLst/>
            <a:cxnLst/>
            <a:rect r="r" b="b" t="t" l="l"/>
            <a:pathLst>
              <a:path h="3830531" w="6554363">
                <a:moveTo>
                  <a:pt x="0" y="0"/>
                </a:moveTo>
                <a:lnTo>
                  <a:pt x="6554363" y="0"/>
                </a:lnTo>
                <a:lnTo>
                  <a:pt x="6554363" y="3830531"/>
                </a:lnTo>
                <a:lnTo>
                  <a:pt x="0" y="3830531"/>
                </a:lnTo>
                <a:lnTo>
                  <a:pt x="0" y="0"/>
                </a:lnTo>
                <a:close/>
              </a:path>
            </a:pathLst>
          </a:custGeom>
          <a:blipFill>
            <a:blip r:embed="rId3"/>
            <a:stretch>
              <a:fillRect l="0" t="-6637" r="0" b="-7363"/>
            </a:stretch>
          </a:blipFill>
        </p:spPr>
      </p:sp>
      <p:sp>
        <p:nvSpPr>
          <p:cNvPr name="TextBox 4" id="4"/>
          <p:cNvSpPr txBox="true"/>
          <p:nvPr/>
        </p:nvSpPr>
        <p:spPr>
          <a:xfrm rot="0">
            <a:off x="8693658" y="1718323"/>
            <a:ext cx="8194718" cy="175577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Jes</a:t>
            </a:r>
            <a:r>
              <a:rPr lang="en-US" sz="2499">
                <a:solidFill>
                  <a:srgbClr val="181718"/>
                </a:solidFill>
                <a:latin typeface="Poppins"/>
                <a:ea typeface="Poppins"/>
                <a:cs typeface="Poppins"/>
                <a:sym typeface="Poppins"/>
              </a:rPr>
              <a:t>us concluiu Seus ensinos</a:t>
            </a:r>
            <a:r>
              <a:rPr lang="en-US" sz="2499">
                <a:solidFill>
                  <a:srgbClr val="181718"/>
                </a:solidFill>
                <a:latin typeface="Poppins"/>
                <a:ea typeface="Poppins"/>
                <a:cs typeface="Poppins"/>
                <a:sym typeface="Poppins"/>
              </a:rPr>
              <a:t> no monte com uma ilustração que apresentava com frisante nitidez a importância de pôr em prática as palavras que Ele havia proferido (p. 112).</a:t>
            </a:r>
          </a:p>
        </p:txBody>
      </p:sp>
      <p:sp>
        <p:nvSpPr>
          <p:cNvPr name="TextBox 5" id="5"/>
          <p:cNvSpPr txBox="true"/>
          <p:nvPr/>
        </p:nvSpPr>
        <p:spPr>
          <a:xfrm rot="0">
            <a:off x="8532064" y="6010791"/>
            <a:ext cx="8356311" cy="175577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Semelhante aos edificadores d</a:t>
            </a:r>
            <a:r>
              <a:rPr lang="en-US" sz="2499">
                <a:solidFill>
                  <a:srgbClr val="181718"/>
                </a:solidFill>
                <a:latin typeface="Poppins"/>
                <a:ea typeface="Poppins"/>
                <a:cs typeface="Poppins"/>
                <a:sym typeface="Poppins"/>
              </a:rPr>
              <a:t>essas ca</a:t>
            </a:r>
            <a:r>
              <a:rPr lang="en-US" sz="2499">
                <a:solidFill>
                  <a:srgbClr val="181718"/>
                </a:solidFill>
                <a:latin typeface="Poppins"/>
                <a:ea typeface="Poppins"/>
                <a:cs typeface="Poppins"/>
                <a:sym typeface="Poppins"/>
              </a:rPr>
              <a:t>sas nas rochas, disse Jesus, é aquele que receber as palavras que vos tenho falado, tornando-as o fundamento de seu caráter, de sua vida (p. 113).</a:t>
            </a:r>
          </a:p>
        </p:txBody>
      </p:sp>
    </p:spTree>
  </p:cSld>
  <p:clrMapOvr>
    <a:masterClrMapping/>
  </p:clrMapOvr>
</p:sld>
</file>

<file path=ppt/slides/slide159.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sp>
        <p:nvSpPr>
          <p:cNvPr name="Freeform 2" id="2"/>
          <p:cNvSpPr/>
          <p:nvPr/>
        </p:nvSpPr>
        <p:spPr>
          <a:xfrm flipH="false" flipV="false" rot="0">
            <a:off x="4356253" y="411063"/>
            <a:ext cx="8676792" cy="5780913"/>
          </a:xfrm>
          <a:custGeom>
            <a:avLst/>
            <a:gdLst/>
            <a:ahLst/>
            <a:cxnLst/>
            <a:rect r="r" b="b" t="t" l="l"/>
            <a:pathLst>
              <a:path h="5780913" w="8676792">
                <a:moveTo>
                  <a:pt x="0" y="0"/>
                </a:moveTo>
                <a:lnTo>
                  <a:pt x="8676791" y="0"/>
                </a:lnTo>
                <a:lnTo>
                  <a:pt x="8676791" y="5780912"/>
                </a:lnTo>
                <a:lnTo>
                  <a:pt x="0" y="5780912"/>
                </a:lnTo>
                <a:lnTo>
                  <a:pt x="0" y="0"/>
                </a:lnTo>
                <a:close/>
              </a:path>
            </a:pathLst>
          </a:custGeom>
          <a:blipFill>
            <a:blip r:embed="rId2"/>
            <a:stretch>
              <a:fillRect l="0" t="0" r="0" b="0"/>
            </a:stretch>
          </a:blipFill>
        </p:spPr>
      </p:sp>
      <p:sp>
        <p:nvSpPr>
          <p:cNvPr name="TextBox 3" id="3"/>
          <p:cNvSpPr txBox="true"/>
          <p:nvPr/>
        </p:nvSpPr>
        <p:spPr>
          <a:xfrm rot="0">
            <a:off x="798972" y="6476704"/>
            <a:ext cx="7895676" cy="263207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Edificam</a:t>
            </a:r>
            <a:r>
              <a:rPr lang="en-US" sz="2499">
                <a:solidFill>
                  <a:srgbClr val="181718"/>
                </a:solidFill>
                <a:latin typeface="Poppins"/>
                <a:ea typeface="Poppins"/>
                <a:cs typeface="Poppins"/>
                <a:sym typeface="Poppins"/>
              </a:rPr>
              <a:t>os sobr</a:t>
            </a:r>
            <a:r>
              <a:rPr lang="en-US" sz="2499">
                <a:solidFill>
                  <a:srgbClr val="181718"/>
                </a:solidFill>
                <a:latin typeface="Poppins"/>
                <a:ea typeface="Poppins"/>
                <a:cs typeface="Poppins"/>
                <a:sym typeface="Poppins"/>
              </a:rPr>
              <a:t>e Cristo mediante o obedecer a Sua Palavra. Não é o que meramente se compraz na justiça, o que é justo, mas aquele que pratica a justiça. A santidade não é enlevo; é o resultado de entregar tudo a Deus; é fazer a vontade de nosso Pai celeste (p. 113).</a:t>
            </a:r>
          </a:p>
        </p:txBody>
      </p:sp>
      <p:sp>
        <p:nvSpPr>
          <p:cNvPr name="TextBox 4" id="4"/>
          <p:cNvSpPr txBox="true"/>
          <p:nvPr/>
        </p:nvSpPr>
        <p:spPr>
          <a:xfrm rot="0">
            <a:off x="9587904" y="6386992"/>
            <a:ext cx="7671396" cy="307022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A </a:t>
            </a:r>
            <a:r>
              <a:rPr lang="en-US" sz="2499">
                <a:solidFill>
                  <a:srgbClr val="181718"/>
                </a:solidFill>
                <a:latin typeface="Poppins"/>
                <a:ea typeface="Poppins"/>
                <a:cs typeface="Poppins"/>
                <a:sym typeface="Poppins"/>
              </a:rPr>
              <a:t>religião con</a:t>
            </a:r>
            <a:r>
              <a:rPr lang="en-US" sz="2499">
                <a:solidFill>
                  <a:srgbClr val="181718"/>
                </a:solidFill>
                <a:latin typeface="Poppins"/>
                <a:ea typeface="Poppins"/>
                <a:cs typeface="Poppins"/>
                <a:sym typeface="Poppins"/>
              </a:rPr>
              <a:t>siste em praticar as palavras de Cristo; não praticá-las para granjear o favor de Deus, mas porque sem nenhum merecimento de nossa parte, recebemos o dom de Seu amor. Cristo faz depender a salvação do homem, não meramente da profissão, mas da fé que se manifesta em obras de justiça (p. 114).</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4726052" y="4750114"/>
            <a:ext cx="8129792" cy="4810586"/>
            <a:chOff x="0" y="0"/>
            <a:chExt cx="1597413" cy="945226"/>
          </a:xfrm>
        </p:grpSpPr>
        <p:sp>
          <p:nvSpPr>
            <p:cNvPr name="Freeform 3" id="3"/>
            <p:cNvSpPr/>
            <p:nvPr/>
          </p:nvSpPr>
          <p:spPr>
            <a:xfrm flipH="false" flipV="false" rot="0">
              <a:off x="0" y="0"/>
              <a:ext cx="1597413" cy="945226"/>
            </a:xfrm>
            <a:custGeom>
              <a:avLst/>
              <a:gdLst/>
              <a:ahLst/>
              <a:cxnLst/>
              <a:rect r="r" b="b" t="t" l="l"/>
              <a:pathLst>
                <a:path h="945226" w="1597413">
                  <a:moveTo>
                    <a:pt x="0" y="0"/>
                  </a:moveTo>
                  <a:lnTo>
                    <a:pt x="1597413" y="0"/>
                  </a:lnTo>
                  <a:lnTo>
                    <a:pt x="1597413" y="945226"/>
                  </a:lnTo>
                  <a:lnTo>
                    <a:pt x="0" y="945226"/>
                  </a:lnTo>
                  <a:close/>
                </a:path>
              </a:pathLst>
            </a:custGeom>
            <a:blipFill>
              <a:blip r:embed="rId2"/>
              <a:stretch>
                <a:fillRect l="0" t="-34498" r="0" b="-34498"/>
              </a:stretch>
            </a:blipFill>
          </p:spPr>
        </p:sp>
      </p:grpSp>
      <p:sp>
        <p:nvSpPr>
          <p:cNvPr name="TextBox 4" id="4"/>
          <p:cNvSpPr txBox="true"/>
          <p:nvPr/>
        </p:nvSpPr>
        <p:spPr>
          <a:xfrm rot="0">
            <a:off x="3445089" y="1380683"/>
            <a:ext cx="10901185" cy="219392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Há, através das bem-av</a:t>
            </a:r>
            <a:r>
              <a:rPr lang="en-US" sz="2499">
                <a:solidFill>
                  <a:srgbClr val="181718"/>
                </a:solidFill>
                <a:latin typeface="Poppins"/>
                <a:ea typeface="Poppins"/>
                <a:cs typeface="Poppins"/>
                <a:sym typeface="Poppins"/>
              </a:rPr>
              <a:t>enturanças, uma</a:t>
            </a:r>
            <a:r>
              <a:rPr lang="en-US" sz="2499">
                <a:solidFill>
                  <a:srgbClr val="181718"/>
                </a:solidFill>
                <a:latin typeface="Poppins"/>
                <a:ea typeface="Poppins"/>
                <a:cs typeface="Poppins"/>
                <a:sym typeface="Poppins"/>
              </a:rPr>
              <a:t> progressão na experiência cristã. Os que sentiram sua necessidade de Cristo, os que choraram por causa do pecado, e se sentaram com Cristo na escola da aflição, hão de, com o divino Mestre, aprender a ser mansos (p. 19).</a:t>
            </a:r>
          </a:p>
        </p:txBody>
      </p:sp>
    </p:spTree>
  </p:cSld>
  <p:clrMapOvr>
    <a:masterClrMapping/>
  </p:clrMapOvr>
</p:sld>
</file>

<file path=ppt/slides/slide160.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sp>
        <p:nvSpPr>
          <p:cNvPr name="Freeform 2" id="2"/>
          <p:cNvSpPr/>
          <p:nvPr/>
        </p:nvSpPr>
        <p:spPr>
          <a:xfrm flipH="false" flipV="false" rot="0">
            <a:off x="8602379" y="2367347"/>
            <a:ext cx="8335118" cy="5552307"/>
          </a:xfrm>
          <a:custGeom>
            <a:avLst/>
            <a:gdLst/>
            <a:ahLst/>
            <a:cxnLst/>
            <a:rect r="r" b="b" t="t" l="l"/>
            <a:pathLst>
              <a:path h="5552307" w="8335118">
                <a:moveTo>
                  <a:pt x="0" y="0"/>
                </a:moveTo>
                <a:lnTo>
                  <a:pt x="8335118" y="0"/>
                </a:lnTo>
                <a:lnTo>
                  <a:pt x="8335118" y="5552306"/>
                </a:lnTo>
                <a:lnTo>
                  <a:pt x="0" y="5552306"/>
                </a:lnTo>
                <a:lnTo>
                  <a:pt x="0" y="0"/>
                </a:lnTo>
                <a:close/>
              </a:path>
            </a:pathLst>
          </a:custGeom>
          <a:blipFill>
            <a:blip r:embed="rId2"/>
            <a:stretch>
              <a:fillRect l="0" t="0" r="0" b="0"/>
            </a:stretch>
          </a:blipFill>
        </p:spPr>
      </p:sp>
      <p:sp>
        <p:nvSpPr>
          <p:cNvPr name="TextBox 3" id="3"/>
          <p:cNvSpPr txBox="true"/>
          <p:nvPr/>
        </p:nvSpPr>
        <p:spPr>
          <a:xfrm rot="0">
            <a:off x="1028700" y="5759209"/>
            <a:ext cx="7002404" cy="175577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 Não é, porém,</a:t>
            </a:r>
            <a:r>
              <a:rPr lang="en-US" sz="2499">
                <a:solidFill>
                  <a:srgbClr val="181718"/>
                </a:solidFill>
                <a:latin typeface="Poppins"/>
                <a:ea typeface="Poppins"/>
                <a:cs typeface="Poppins"/>
                <a:sym typeface="Poppins"/>
              </a:rPr>
              <a:t> demas</a:t>
            </a:r>
            <a:r>
              <a:rPr lang="en-US" sz="2499">
                <a:solidFill>
                  <a:srgbClr val="181718"/>
                </a:solidFill>
                <a:latin typeface="Poppins"/>
                <a:ea typeface="Poppins"/>
                <a:cs typeface="Poppins"/>
                <a:sym typeface="Poppins"/>
              </a:rPr>
              <a:t>iado tarde para escapar da iminente ruína. Antes que irrompa a tempestade, fugi para o firme fundamento (p. 114).</a:t>
            </a:r>
          </a:p>
        </p:txBody>
      </p:sp>
      <p:sp>
        <p:nvSpPr>
          <p:cNvPr name="TextBox 4" id="4"/>
          <p:cNvSpPr txBox="true"/>
          <p:nvPr/>
        </p:nvSpPr>
        <p:spPr>
          <a:xfrm rot="0">
            <a:off x="1191648" y="2705341"/>
            <a:ext cx="6042244" cy="131762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Mas todo edifíc</a:t>
            </a:r>
            <a:r>
              <a:rPr lang="en-US" sz="2499">
                <a:solidFill>
                  <a:srgbClr val="181718"/>
                </a:solidFill>
                <a:latin typeface="Poppins"/>
                <a:ea typeface="Poppins"/>
                <a:cs typeface="Poppins"/>
                <a:sym typeface="Poppins"/>
              </a:rPr>
              <a:t>io edificado</a:t>
            </a:r>
            <a:r>
              <a:rPr lang="en-US" sz="2499">
                <a:solidFill>
                  <a:srgbClr val="181718"/>
                </a:solidFill>
                <a:latin typeface="Poppins"/>
                <a:ea typeface="Poppins"/>
                <a:cs typeface="Poppins"/>
                <a:sym typeface="Poppins"/>
              </a:rPr>
              <a:t> sobre outro fundamento que não seja a Palavra de Deus, ruirá (p. 114).</a:t>
            </a:r>
          </a:p>
        </p:txBody>
      </p:sp>
    </p:spTree>
  </p:cSld>
  <p:clrMapOvr>
    <a:masterClrMapping/>
  </p:clrMapOvr>
</p:sld>
</file>

<file path=ppt/slides/slide161.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sp>
        <p:nvSpPr>
          <p:cNvPr name="Freeform 2" id="2"/>
          <p:cNvSpPr/>
          <p:nvPr/>
        </p:nvSpPr>
        <p:spPr>
          <a:xfrm flipH="false" flipV="false" rot="0">
            <a:off x="4466837" y="1028700"/>
            <a:ext cx="9036183" cy="5611267"/>
          </a:xfrm>
          <a:custGeom>
            <a:avLst/>
            <a:gdLst/>
            <a:ahLst/>
            <a:cxnLst/>
            <a:rect r="r" b="b" t="t" l="l"/>
            <a:pathLst>
              <a:path h="5611267" w="9036183">
                <a:moveTo>
                  <a:pt x="0" y="0"/>
                </a:moveTo>
                <a:lnTo>
                  <a:pt x="9036183" y="0"/>
                </a:lnTo>
                <a:lnTo>
                  <a:pt x="9036183" y="5611267"/>
                </a:lnTo>
                <a:lnTo>
                  <a:pt x="0" y="5611267"/>
                </a:lnTo>
                <a:lnTo>
                  <a:pt x="0" y="0"/>
                </a:lnTo>
                <a:close/>
              </a:path>
            </a:pathLst>
          </a:custGeom>
          <a:blipFill>
            <a:blip r:embed="rId2"/>
            <a:stretch>
              <a:fillRect l="-13087" t="0" r="0" b="-4098"/>
            </a:stretch>
          </a:blipFill>
        </p:spPr>
      </p:sp>
      <p:sp>
        <p:nvSpPr>
          <p:cNvPr name="TextBox 3" id="3"/>
          <p:cNvSpPr txBox="true"/>
          <p:nvPr/>
        </p:nvSpPr>
        <p:spPr>
          <a:xfrm rot="0">
            <a:off x="3529008" y="6960784"/>
            <a:ext cx="9974012" cy="131762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“Não t</a:t>
            </a:r>
            <a:r>
              <a:rPr lang="en-US" sz="2499">
                <a:solidFill>
                  <a:srgbClr val="181718"/>
                </a:solidFill>
                <a:latin typeface="Poppins"/>
                <a:ea typeface="Poppins"/>
                <a:cs typeface="Poppins"/>
                <a:sym typeface="Poppins"/>
              </a:rPr>
              <a:t>emas, porqu</a:t>
            </a:r>
            <a:r>
              <a:rPr lang="en-US" sz="2499">
                <a:solidFill>
                  <a:srgbClr val="181718"/>
                </a:solidFill>
                <a:latin typeface="Poppins"/>
                <a:ea typeface="Poppins"/>
                <a:cs typeface="Poppins"/>
                <a:sym typeface="Poppins"/>
              </a:rPr>
              <a:t>e Eu sou contigo; não te assombres, porque Eu sou teu Deus: Eu te esforço e te ajudo, e te sustento com a destra da Minha justiça.” Isaías 41:10  (p. 115).</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10232083" y="717952"/>
            <a:ext cx="6728176" cy="3805301"/>
            <a:chOff x="0" y="0"/>
            <a:chExt cx="1238093" cy="700237"/>
          </a:xfrm>
        </p:grpSpPr>
        <p:sp>
          <p:nvSpPr>
            <p:cNvPr name="Freeform 3" id="3"/>
            <p:cNvSpPr/>
            <p:nvPr/>
          </p:nvSpPr>
          <p:spPr>
            <a:xfrm flipH="false" flipV="false" rot="0">
              <a:off x="0" y="0"/>
              <a:ext cx="1238093" cy="700237"/>
            </a:xfrm>
            <a:custGeom>
              <a:avLst/>
              <a:gdLst/>
              <a:ahLst/>
              <a:cxnLst/>
              <a:rect r="r" b="b" t="t" l="l"/>
              <a:pathLst>
                <a:path h="700237" w="1238093">
                  <a:moveTo>
                    <a:pt x="0" y="0"/>
                  </a:moveTo>
                  <a:lnTo>
                    <a:pt x="1238093" y="0"/>
                  </a:lnTo>
                  <a:lnTo>
                    <a:pt x="1238093" y="700237"/>
                  </a:lnTo>
                  <a:lnTo>
                    <a:pt x="0" y="700237"/>
                  </a:lnTo>
                  <a:close/>
                </a:path>
              </a:pathLst>
            </a:custGeom>
            <a:blipFill>
              <a:blip r:embed="rId2"/>
              <a:stretch>
                <a:fillRect l="0" t="-9010" r="0" b="-9010"/>
              </a:stretch>
            </a:blipFill>
          </p:spPr>
        </p:sp>
      </p:grpSp>
      <p:grpSp>
        <p:nvGrpSpPr>
          <p:cNvPr name="Group 4" id="4"/>
          <p:cNvGrpSpPr/>
          <p:nvPr/>
        </p:nvGrpSpPr>
        <p:grpSpPr>
          <a:xfrm rot="0">
            <a:off x="0" y="6385673"/>
            <a:ext cx="6144010" cy="3654834"/>
            <a:chOff x="0" y="0"/>
            <a:chExt cx="1207924" cy="718547"/>
          </a:xfrm>
        </p:grpSpPr>
        <p:sp>
          <p:nvSpPr>
            <p:cNvPr name="Freeform 5" id="5"/>
            <p:cNvSpPr/>
            <p:nvPr/>
          </p:nvSpPr>
          <p:spPr>
            <a:xfrm flipH="false" flipV="false" rot="0">
              <a:off x="0" y="0"/>
              <a:ext cx="1207924" cy="718547"/>
            </a:xfrm>
            <a:custGeom>
              <a:avLst/>
              <a:gdLst/>
              <a:ahLst/>
              <a:cxnLst/>
              <a:rect r="r" b="b" t="t" l="l"/>
              <a:pathLst>
                <a:path h="718547" w="1207924">
                  <a:moveTo>
                    <a:pt x="0" y="0"/>
                  </a:moveTo>
                  <a:lnTo>
                    <a:pt x="1207924" y="0"/>
                  </a:lnTo>
                  <a:lnTo>
                    <a:pt x="1207924" y="718547"/>
                  </a:lnTo>
                  <a:lnTo>
                    <a:pt x="0" y="718547"/>
                  </a:lnTo>
                  <a:close/>
                </a:path>
              </a:pathLst>
            </a:custGeom>
            <a:blipFill>
              <a:blip r:embed="rId3"/>
              <a:stretch>
                <a:fillRect l="0" t="-267" r="0" b="-267"/>
              </a:stretch>
            </a:blipFill>
          </p:spPr>
        </p:sp>
      </p:grpSp>
      <p:sp>
        <p:nvSpPr>
          <p:cNvPr name="TextBox 6" id="6"/>
          <p:cNvSpPr txBox="true"/>
          <p:nvPr/>
        </p:nvSpPr>
        <p:spPr>
          <a:xfrm rot="0">
            <a:off x="1372597" y="1174599"/>
            <a:ext cx="8253668" cy="2101216"/>
          </a:xfrm>
          <a:prstGeom prst="rect">
            <a:avLst/>
          </a:prstGeom>
        </p:spPr>
        <p:txBody>
          <a:bodyPr anchor="t" rtlCol="false" tIns="0" lIns="0" bIns="0" rIns="0">
            <a:spAutoFit/>
          </a:bodyPr>
          <a:lstStyle/>
          <a:p>
            <a:pPr algn="just">
              <a:lnSpc>
                <a:spcPts val="3359"/>
              </a:lnSpc>
              <a:spcBef>
                <a:spcPct val="0"/>
              </a:spcBef>
            </a:pPr>
            <a:r>
              <a:rPr lang="en-US" sz="2399">
                <a:solidFill>
                  <a:srgbClr val="181718"/>
                </a:solidFill>
                <a:latin typeface="Poppins"/>
                <a:ea typeface="Poppins"/>
                <a:cs typeface="Poppins"/>
                <a:sym typeface="Poppins"/>
              </a:rPr>
              <a:t>A</a:t>
            </a:r>
            <a:r>
              <a:rPr lang="en-US" sz="2399">
                <a:solidFill>
                  <a:srgbClr val="181718"/>
                </a:solidFill>
                <a:latin typeface="Poppins"/>
                <a:ea typeface="Poppins"/>
                <a:cs typeface="Poppins"/>
                <a:sym typeface="Poppins"/>
              </a:rPr>
              <a:t> </a:t>
            </a:r>
            <a:r>
              <a:rPr lang="en-US" sz="2399">
                <a:solidFill>
                  <a:srgbClr val="181718"/>
                </a:solidFill>
                <a:latin typeface="Poppins"/>
                <a:ea typeface="Poppins"/>
                <a:cs typeface="Poppins"/>
                <a:sym typeface="Poppins"/>
              </a:rPr>
              <a:t>natureza humana está sempre lutando por se manifestar, pronta para a disputa; mas aquele que aprende de Cristo, esvazia-se do próprio eu, do orgulho, do amor da supremacia, e há silêncio na alma (p. 20).</a:t>
            </a:r>
          </a:p>
        </p:txBody>
      </p:sp>
      <p:sp>
        <p:nvSpPr>
          <p:cNvPr name="TextBox 7" id="7"/>
          <p:cNvSpPr txBox="true"/>
          <p:nvPr/>
        </p:nvSpPr>
        <p:spPr>
          <a:xfrm rot="0">
            <a:off x="7230137" y="6530975"/>
            <a:ext cx="10330460" cy="1682115"/>
          </a:xfrm>
          <a:prstGeom prst="rect">
            <a:avLst/>
          </a:prstGeom>
        </p:spPr>
        <p:txBody>
          <a:bodyPr anchor="t" rtlCol="false" tIns="0" lIns="0" bIns="0" rIns="0">
            <a:spAutoFit/>
          </a:bodyPr>
          <a:lstStyle/>
          <a:p>
            <a:pPr algn="just">
              <a:lnSpc>
                <a:spcPts val="3359"/>
              </a:lnSpc>
              <a:spcBef>
                <a:spcPct val="0"/>
              </a:spcBef>
            </a:pPr>
            <a:r>
              <a:rPr lang="en-US" sz="2400">
                <a:solidFill>
                  <a:srgbClr val="181718"/>
                </a:solidFill>
                <a:latin typeface="Poppins"/>
                <a:ea typeface="Poppins"/>
                <a:cs typeface="Poppins"/>
                <a:sym typeface="Poppins"/>
              </a:rPr>
              <a:t>Nã</a:t>
            </a:r>
            <a:r>
              <a:rPr lang="en-US" sz="2400">
                <a:solidFill>
                  <a:srgbClr val="181718"/>
                </a:solidFill>
                <a:latin typeface="Poppins"/>
                <a:ea typeface="Poppins"/>
                <a:cs typeface="Poppins"/>
                <a:sym typeface="Poppins"/>
              </a:rPr>
              <a:t>o andamos então ansiosos de ocupa</a:t>
            </a:r>
            <a:r>
              <a:rPr lang="en-US" sz="2400">
                <a:solidFill>
                  <a:srgbClr val="181718"/>
                </a:solidFill>
                <a:latin typeface="Poppins"/>
                <a:ea typeface="Poppins"/>
                <a:cs typeface="Poppins"/>
                <a:sym typeface="Poppins"/>
              </a:rPr>
              <a:t>r o primeiro lugar. Não ambicionamos comprimir e acotovelar para nos pôr em destaque; mas sentimos que nosso mais alto lugar é aos pés de nosso Salvador (p.20).</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4726052" y="4750114"/>
            <a:ext cx="8129792" cy="4810586"/>
            <a:chOff x="0" y="0"/>
            <a:chExt cx="1597413" cy="945226"/>
          </a:xfrm>
        </p:grpSpPr>
        <p:sp>
          <p:nvSpPr>
            <p:cNvPr name="Freeform 3" id="3"/>
            <p:cNvSpPr/>
            <p:nvPr/>
          </p:nvSpPr>
          <p:spPr>
            <a:xfrm flipH="false" flipV="false" rot="0">
              <a:off x="0" y="0"/>
              <a:ext cx="1597413" cy="945226"/>
            </a:xfrm>
            <a:custGeom>
              <a:avLst/>
              <a:gdLst/>
              <a:ahLst/>
              <a:cxnLst/>
              <a:rect r="r" b="b" t="t" l="l"/>
              <a:pathLst>
                <a:path h="945226" w="1597413">
                  <a:moveTo>
                    <a:pt x="0" y="0"/>
                  </a:moveTo>
                  <a:lnTo>
                    <a:pt x="1597413" y="0"/>
                  </a:lnTo>
                  <a:lnTo>
                    <a:pt x="1597413" y="945226"/>
                  </a:lnTo>
                  <a:lnTo>
                    <a:pt x="0" y="945226"/>
                  </a:lnTo>
                  <a:close/>
                </a:path>
              </a:pathLst>
            </a:custGeom>
            <a:blipFill>
              <a:blip r:embed="rId2"/>
              <a:stretch>
                <a:fillRect l="0" t="-6403" r="0" b="-6403"/>
              </a:stretch>
            </a:blipFill>
          </p:spPr>
        </p:sp>
      </p:grpSp>
      <p:sp>
        <p:nvSpPr>
          <p:cNvPr name="TextBox 4" id="4"/>
          <p:cNvSpPr txBox="true"/>
          <p:nvPr/>
        </p:nvSpPr>
        <p:spPr>
          <a:xfrm rot="0">
            <a:off x="3474993" y="962025"/>
            <a:ext cx="10901185" cy="263207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É o amor do</a:t>
            </a:r>
            <a:r>
              <a:rPr lang="en-US" sz="2499">
                <a:solidFill>
                  <a:srgbClr val="181718"/>
                </a:solidFill>
                <a:latin typeface="Poppins"/>
                <a:ea typeface="Poppins"/>
                <a:cs typeface="Poppins"/>
                <a:sym typeface="Poppins"/>
              </a:rPr>
              <a:t> próprio </a:t>
            </a:r>
            <a:r>
              <a:rPr lang="en-US" sz="2499">
                <a:solidFill>
                  <a:srgbClr val="181718"/>
                </a:solidFill>
                <a:latin typeface="Poppins"/>
                <a:ea typeface="Poppins"/>
                <a:cs typeface="Poppins"/>
                <a:sym typeface="Poppins"/>
              </a:rPr>
              <a:t>eu que destrói a nossa paz. Enquanto o eu está bem vivo, estamos continuamente prontos a preservá-lo de mortificação e insulto; mas, se estamos mortos, e nossa vida escondida com Cristo em Deus, não levaremos a sério as desatenções e indiferenças. Seremos surdos às censuras, e cegos à zombaria e ao insulto (p. 21).</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4726052" y="4750114"/>
            <a:ext cx="8129792" cy="4810586"/>
            <a:chOff x="0" y="0"/>
            <a:chExt cx="1597413" cy="945226"/>
          </a:xfrm>
        </p:grpSpPr>
        <p:sp>
          <p:nvSpPr>
            <p:cNvPr name="Freeform 3" id="3"/>
            <p:cNvSpPr/>
            <p:nvPr/>
          </p:nvSpPr>
          <p:spPr>
            <a:xfrm flipH="false" flipV="false" rot="0">
              <a:off x="0" y="0"/>
              <a:ext cx="1597413" cy="945226"/>
            </a:xfrm>
            <a:custGeom>
              <a:avLst/>
              <a:gdLst/>
              <a:ahLst/>
              <a:cxnLst/>
              <a:rect r="r" b="b" t="t" l="l"/>
              <a:pathLst>
                <a:path h="945226" w="1597413">
                  <a:moveTo>
                    <a:pt x="0" y="0"/>
                  </a:moveTo>
                  <a:lnTo>
                    <a:pt x="1597413" y="0"/>
                  </a:lnTo>
                  <a:lnTo>
                    <a:pt x="1597413" y="945226"/>
                  </a:lnTo>
                  <a:lnTo>
                    <a:pt x="0" y="945226"/>
                  </a:lnTo>
                  <a:close/>
                </a:path>
              </a:pathLst>
            </a:custGeom>
            <a:blipFill>
              <a:blip r:embed="rId2"/>
              <a:stretch>
                <a:fillRect l="0" t="-13881" r="0" b="-13881"/>
              </a:stretch>
            </a:blipFill>
          </p:spPr>
        </p:sp>
      </p:grpSp>
      <p:sp>
        <p:nvSpPr>
          <p:cNvPr name="TextBox 4" id="4"/>
          <p:cNvSpPr txBox="true"/>
          <p:nvPr/>
        </p:nvSpPr>
        <p:spPr>
          <a:xfrm rot="0">
            <a:off x="3445089" y="1380683"/>
            <a:ext cx="10901185" cy="219392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A mansidão de Cristo, manif</a:t>
            </a:r>
            <a:r>
              <a:rPr lang="en-US" sz="2499">
                <a:solidFill>
                  <a:srgbClr val="181718"/>
                </a:solidFill>
                <a:latin typeface="Poppins"/>
                <a:ea typeface="Poppins"/>
                <a:cs typeface="Poppins"/>
                <a:sym typeface="Poppins"/>
              </a:rPr>
              <a:t>estada no lar,</a:t>
            </a:r>
            <a:r>
              <a:rPr lang="en-US" sz="2499">
                <a:solidFill>
                  <a:srgbClr val="181718"/>
                </a:solidFill>
                <a:latin typeface="Poppins"/>
                <a:ea typeface="Poppins"/>
                <a:cs typeface="Poppins"/>
                <a:sym typeface="Poppins"/>
              </a:rPr>
              <a:t> tornará felizes os membros da família; ela não provoca disputas, não dá más respostas, mas acalma o gênio irritado, e difunde uma suavidade que se faz sentir por todos os que se acham dentro do aprazível ambiente (p. 21).</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sp>
        <p:nvSpPr>
          <p:cNvPr name="Freeform 2" id="2"/>
          <p:cNvSpPr/>
          <p:nvPr/>
        </p:nvSpPr>
        <p:spPr>
          <a:xfrm flipH="false" flipV="false" rot="0">
            <a:off x="9590041" y="2178754"/>
            <a:ext cx="8160793" cy="4684698"/>
          </a:xfrm>
          <a:custGeom>
            <a:avLst/>
            <a:gdLst/>
            <a:ahLst/>
            <a:cxnLst/>
            <a:rect r="r" b="b" t="t" l="l"/>
            <a:pathLst>
              <a:path h="4684698" w="8160793">
                <a:moveTo>
                  <a:pt x="0" y="0"/>
                </a:moveTo>
                <a:lnTo>
                  <a:pt x="8160793" y="0"/>
                </a:lnTo>
                <a:lnTo>
                  <a:pt x="8160793" y="4684698"/>
                </a:lnTo>
                <a:lnTo>
                  <a:pt x="0" y="4684698"/>
                </a:lnTo>
                <a:lnTo>
                  <a:pt x="0" y="0"/>
                </a:lnTo>
                <a:close/>
              </a:path>
            </a:pathLst>
          </a:custGeom>
          <a:blipFill>
            <a:blip r:embed="rId2"/>
            <a:stretch>
              <a:fillRect l="0" t="-16134" r="0" b="0"/>
            </a:stretch>
          </a:blipFill>
        </p:spPr>
      </p:sp>
      <p:sp>
        <p:nvSpPr>
          <p:cNvPr name="Freeform 3" id="3"/>
          <p:cNvSpPr/>
          <p:nvPr/>
        </p:nvSpPr>
        <p:spPr>
          <a:xfrm flipH="false" flipV="false" rot="0">
            <a:off x="872032" y="5402881"/>
            <a:ext cx="6837033" cy="4555173"/>
          </a:xfrm>
          <a:custGeom>
            <a:avLst/>
            <a:gdLst/>
            <a:ahLst/>
            <a:cxnLst/>
            <a:rect r="r" b="b" t="t" l="l"/>
            <a:pathLst>
              <a:path h="4555173" w="6837033">
                <a:moveTo>
                  <a:pt x="0" y="0"/>
                </a:moveTo>
                <a:lnTo>
                  <a:pt x="6837034" y="0"/>
                </a:lnTo>
                <a:lnTo>
                  <a:pt x="6837034" y="4555174"/>
                </a:lnTo>
                <a:lnTo>
                  <a:pt x="0" y="4555174"/>
                </a:lnTo>
                <a:lnTo>
                  <a:pt x="0" y="0"/>
                </a:lnTo>
                <a:close/>
              </a:path>
            </a:pathLst>
          </a:custGeom>
          <a:blipFill>
            <a:blip r:embed="rId3"/>
            <a:stretch>
              <a:fillRect l="0" t="0" r="0" b="0"/>
            </a:stretch>
          </a:blipFill>
        </p:spPr>
      </p:sp>
      <p:sp>
        <p:nvSpPr>
          <p:cNvPr name="TextBox 4" id="4"/>
          <p:cNvSpPr txBox="true"/>
          <p:nvPr/>
        </p:nvSpPr>
        <p:spPr>
          <a:xfrm rot="0">
            <a:off x="872032" y="860389"/>
            <a:ext cx="12051456" cy="1713586"/>
          </a:xfrm>
          <a:prstGeom prst="rect">
            <a:avLst/>
          </a:prstGeom>
        </p:spPr>
        <p:txBody>
          <a:bodyPr anchor="t" rtlCol="false" tIns="0" lIns="0" bIns="0" rIns="0">
            <a:spAutoFit/>
          </a:bodyPr>
          <a:lstStyle/>
          <a:p>
            <a:pPr algn="l">
              <a:lnSpc>
                <a:spcPts val="6344"/>
              </a:lnSpc>
            </a:pPr>
            <a:r>
              <a:rPr lang="en-US" sz="8031" b="true">
                <a:solidFill>
                  <a:srgbClr val="1351AA"/>
                </a:solidFill>
                <a:latin typeface="Aileron Heavy"/>
                <a:ea typeface="Aileron Heavy"/>
                <a:cs typeface="Aileron Heavy"/>
                <a:sym typeface="Aileron Heavy"/>
              </a:rPr>
              <a:t>1 - NA ENCOSTA DO MONTE</a:t>
            </a:r>
          </a:p>
        </p:txBody>
      </p:sp>
      <p:sp>
        <p:nvSpPr>
          <p:cNvPr name="TextBox 5" id="5"/>
          <p:cNvSpPr txBox="true"/>
          <p:nvPr/>
        </p:nvSpPr>
        <p:spPr>
          <a:xfrm rot="0">
            <a:off x="1028700" y="4114466"/>
            <a:ext cx="6440455" cy="954405"/>
          </a:xfrm>
          <a:prstGeom prst="rect">
            <a:avLst/>
          </a:prstGeom>
        </p:spPr>
        <p:txBody>
          <a:bodyPr anchor="t" rtlCol="false" tIns="0" lIns="0" bIns="0" rIns="0">
            <a:spAutoFit/>
          </a:bodyPr>
          <a:lstStyle/>
          <a:p>
            <a:pPr algn="just">
              <a:lnSpc>
                <a:spcPts val="2519"/>
              </a:lnSpc>
              <a:spcBef>
                <a:spcPct val="0"/>
              </a:spcBef>
            </a:pPr>
            <a:r>
              <a:rPr lang="en-US" sz="1799">
                <a:solidFill>
                  <a:srgbClr val="181718"/>
                </a:solidFill>
                <a:latin typeface="Poppins"/>
                <a:ea typeface="Poppins"/>
                <a:cs typeface="Poppins"/>
                <a:sym typeface="Poppins"/>
              </a:rPr>
              <a:t>O</a:t>
            </a:r>
            <a:r>
              <a:rPr lang="en-US" sz="1799">
                <a:solidFill>
                  <a:srgbClr val="181718"/>
                </a:solidFill>
                <a:latin typeface="Poppins"/>
                <a:ea typeface="Poppins"/>
                <a:cs typeface="Poppins"/>
                <a:sym typeface="Poppins"/>
              </a:rPr>
              <a:t> M</a:t>
            </a:r>
            <a:r>
              <a:rPr lang="en-US" sz="1799">
                <a:solidFill>
                  <a:srgbClr val="181718"/>
                </a:solidFill>
                <a:latin typeface="Poppins"/>
                <a:ea typeface="Poppins"/>
                <a:cs typeface="Poppins"/>
                <a:sym typeface="Poppins"/>
              </a:rPr>
              <a:t>onte das Bem-Aventuranças está situado na Galileia, cerca de três quilômetros de Cafarnaum, em frente para o Mar da Galileia.</a:t>
            </a:r>
          </a:p>
        </p:txBody>
      </p:sp>
      <p:sp>
        <p:nvSpPr>
          <p:cNvPr name="TextBox 6" id="6"/>
          <p:cNvSpPr txBox="true"/>
          <p:nvPr/>
        </p:nvSpPr>
        <p:spPr>
          <a:xfrm rot="0">
            <a:off x="1028700" y="3399311"/>
            <a:ext cx="6440455" cy="432251"/>
          </a:xfrm>
          <a:prstGeom prst="rect">
            <a:avLst/>
          </a:prstGeom>
        </p:spPr>
        <p:txBody>
          <a:bodyPr anchor="t" rtlCol="false" tIns="0" lIns="0" bIns="0" rIns="0">
            <a:spAutoFit/>
          </a:bodyPr>
          <a:lstStyle/>
          <a:p>
            <a:pPr algn="l">
              <a:lnSpc>
                <a:spcPts val="3127"/>
              </a:lnSpc>
            </a:pPr>
            <a:r>
              <a:rPr lang="en-US" b="true" sz="2817">
                <a:solidFill>
                  <a:srgbClr val="181718"/>
                </a:solidFill>
                <a:latin typeface="Poppins Bold"/>
                <a:ea typeface="Poppins Bold"/>
                <a:cs typeface="Poppins Bold"/>
                <a:sym typeface="Poppins Bold"/>
              </a:rPr>
              <a:t>MONTE DAS BEM-AVENTURANÇAS</a:t>
            </a:r>
          </a:p>
        </p:txBody>
      </p:sp>
      <p:sp>
        <p:nvSpPr>
          <p:cNvPr name="TextBox 7" id="7"/>
          <p:cNvSpPr txBox="true"/>
          <p:nvPr/>
        </p:nvSpPr>
        <p:spPr>
          <a:xfrm rot="0">
            <a:off x="10009124" y="7623318"/>
            <a:ext cx="7322626" cy="954405"/>
          </a:xfrm>
          <a:prstGeom prst="rect">
            <a:avLst/>
          </a:prstGeom>
        </p:spPr>
        <p:txBody>
          <a:bodyPr anchor="t" rtlCol="false" tIns="0" lIns="0" bIns="0" rIns="0">
            <a:spAutoFit/>
          </a:bodyPr>
          <a:lstStyle/>
          <a:p>
            <a:pPr algn="just">
              <a:lnSpc>
                <a:spcPts val="2519"/>
              </a:lnSpc>
              <a:spcBef>
                <a:spcPct val="0"/>
              </a:spcBef>
            </a:pPr>
            <a:r>
              <a:rPr lang="en-US" sz="1799">
                <a:solidFill>
                  <a:srgbClr val="181718"/>
                </a:solidFill>
                <a:latin typeface="Poppins"/>
                <a:ea typeface="Poppins"/>
                <a:cs typeface="Poppins"/>
                <a:sym typeface="Poppins"/>
              </a:rPr>
              <a:t>V</a:t>
            </a:r>
            <a:r>
              <a:rPr lang="en-US" sz="1799">
                <a:solidFill>
                  <a:srgbClr val="181718"/>
                </a:solidFill>
                <a:latin typeface="Poppins"/>
                <a:ea typeface="Poppins"/>
                <a:cs typeface="Poppins"/>
                <a:sym typeface="Poppins"/>
              </a:rPr>
              <a:t>olvamos, em espírito, àquela cena e, ao sentarmo-nos com os discípulos na encosta do monte, penetremos nos pensamentos e no sentir que lhes enchia o coração (p.10).</a:t>
            </a:r>
          </a:p>
        </p:txBody>
      </p:sp>
    </p:spTree>
  </p:cSld>
  <p:clrMapOvr>
    <a:masterClrMapping/>
  </p:clrMapOvr>
</p:sld>
</file>

<file path=ppt/slides/slide20.xml><?xml version="1.0" encoding="utf-8"?>
<p:sld xmlns:p="http://schemas.openxmlformats.org/presentationml/2006/main" xmlns:a="http://schemas.openxmlformats.org/drawingml/2006/main">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3875970" y="3321715"/>
            <a:ext cx="10865006" cy="3107288"/>
          </a:xfrm>
          <a:prstGeom prst="rect">
            <a:avLst/>
          </a:prstGeom>
        </p:spPr>
        <p:txBody>
          <a:bodyPr anchor="t" rtlCol="false" tIns="0" lIns="0" bIns="0" rIns="0">
            <a:spAutoFit/>
          </a:bodyPr>
          <a:lstStyle/>
          <a:p>
            <a:pPr algn="ctr">
              <a:lnSpc>
                <a:spcPts val="4832"/>
              </a:lnSpc>
            </a:pPr>
            <a:r>
              <a:rPr lang="en-US" b="true" sz="4353">
                <a:solidFill>
                  <a:srgbClr val="181718"/>
                </a:solidFill>
                <a:latin typeface="Poppins Bold"/>
                <a:ea typeface="Poppins Bold"/>
                <a:cs typeface="Poppins Bold"/>
                <a:sym typeface="Poppins Bold"/>
              </a:rPr>
              <a:t>“BEM-AVENTURADOS OS QUE TÊM FOME E SEDE DE JUSTIÇA, PORQUE ELES SERÃO FARTOS.”</a:t>
            </a:r>
          </a:p>
          <a:p>
            <a:pPr algn="ctr">
              <a:lnSpc>
                <a:spcPts val="4832"/>
              </a:lnSpc>
            </a:pPr>
          </a:p>
          <a:p>
            <a:pPr algn="ctr">
              <a:lnSpc>
                <a:spcPts val="4832"/>
              </a:lnSpc>
            </a:pPr>
            <a:r>
              <a:rPr lang="en-US" sz="4353">
                <a:solidFill>
                  <a:srgbClr val="181718"/>
                </a:solidFill>
                <a:latin typeface="Poppins"/>
                <a:ea typeface="Poppins"/>
                <a:cs typeface="Poppins"/>
                <a:sym typeface="Poppins"/>
              </a:rPr>
              <a:t>MATEUS 5:6</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12938471" y="1537070"/>
            <a:ext cx="3740981" cy="2589475"/>
            <a:chOff x="0" y="0"/>
            <a:chExt cx="1023788" cy="708657"/>
          </a:xfrm>
        </p:grpSpPr>
        <p:sp>
          <p:nvSpPr>
            <p:cNvPr name="Freeform 3" id="3"/>
            <p:cNvSpPr/>
            <p:nvPr/>
          </p:nvSpPr>
          <p:spPr>
            <a:xfrm flipH="false" flipV="false" rot="0">
              <a:off x="0" y="0"/>
              <a:ext cx="1023788" cy="708657"/>
            </a:xfrm>
            <a:custGeom>
              <a:avLst/>
              <a:gdLst/>
              <a:ahLst/>
              <a:cxnLst/>
              <a:rect r="r" b="b" t="t" l="l"/>
              <a:pathLst>
                <a:path h="708657" w="1023788">
                  <a:moveTo>
                    <a:pt x="0" y="0"/>
                  </a:moveTo>
                  <a:lnTo>
                    <a:pt x="1023788" y="0"/>
                  </a:lnTo>
                  <a:lnTo>
                    <a:pt x="1023788" y="708657"/>
                  </a:lnTo>
                  <a:lnTo>
                    <a:pt x="0" y="708657"/>
                  </a:lnTo>
                  <a:close/>
                </a:path>
              </a:pathLst>
            </a:custGeom>
            <a:blipFill>
              <a:blip r:embed="rId2"/>
              <a:stretch>
                <a:fillRect l="0" t="-22234" r="0" b="-22234"/>
              </a:stretch>
            </a:blipFill>
          </p:spPr>
        </p:sp>
      </p:grpSp>
      <p:sp>
        <p:nvSpPr>
          <p:cNvPr name="Freeform 4" id="4"/>
          <p:cNvSpPr/>
          <p:nvPr/>
        </p:nvSpPr>
        <p:spPr>
          <a:xfrm flipH="false" flipV="false" rot="0">
            <a:off x="337299" y="5305036"/>
            <a:ext cx="6298917" cy="6221788"/>
          </a:xfrm>
          <a:custGeom>
            <a:avLst/>
            <a:gdLst/>
            <a:ahLst/>
            <a:cxnLst/>
            <a:rect r="r" b="b" t="t" l="l"/>
            <a:pathLst>
              <a:path h="6221788" w="6298917">
                <a:moveTo>
                  <a:pt x="0" y="0"/>
                </a:moveTo>
                <a:lnTo>
                  <a:pt x="6298917" y="0"/>
                </a:lnTo>
                <a:lnTo>
                  <a:pt x="6298917" y="6221788"/>
                </a:lnTo>
                <a:lnTo>
                  <a:pt x="0" y="6221788"/>
                </a:lnTo>
                <a:lnTo>
                  <a:pt x="0" y="0"/>
                </a:lnTo>
                <a:close/>
              </a:path>
            </a:pathLst>
          </a:custGeom>
          <a:blipFill>
            <a:blip r:embed="rId3"/>
            <a:stretch>
              <a:fillRect l="0" t="0" r="0" b="0"/>
            </a:stretch>
          </a:blipFill>
        </p:spPr>
      </p:sp>
      <p:sp>
        <p:nvSpPr>
          <p:cNvPr name="TextBox 5" id="5"/>
          <p:cNvSpPr txBox="true"/>
          <p:nvPr/>
        </p:nvSpPr>
        <p:spPr>
          <a:xfrm rot="0">
            <a:off x="2209912" y="962025"/>
            <a:ext cx="8194718" cy="87947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Justiça é santidade, semelhança com Deus; e “Deus é amor” </a:t>
            </a:r>
            <a:r>
              <a:rPr lang="en-US" sz="2499">
                <a:solidFill>
                  <a:srgbClr val="181718"/>
                </a:solidFill>
                <a:latin typeface="Poppins"/>
                <a:ea typeface="Poppins"/>
                <a:cs typeface="Poppins"/>
                <a:sym typeface="Poppins"/>
              </a:rPr>
              <a:t>(p.22).</a:t>
            </a:r>
          </a:p>
        </p:txBody>
      </p:sp>
      <p:sp>
        <p:nvSpPr>
          <p:cNvPr name="TextBox 6" id="6"/>
          <p:cNvSpPr txBox="true"/>
          <p:nvPr/>
        </p:nvSpPr>
        <p:spPr>
          <a:xfrm rot="0">
            <a:off x="11872824" y="4841875"/>
            <a:ext cx="5184482" cy="263207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Se experimentais um sentimento de necess</a:t>
            </a:r>
            <a:r>
              <a:rPr lang="en-US" sz="2499">
                <a:solidFill>
                  <a:srgbClr val="181718"/>
                </a:solidFill>
                <a:latin typeface="Poppins"/>
                <a:ea typeface="Poppins"/>
                <a:cs typeface="Poppins"/>
                <a:sym typeface="Poppins"/>
              </a:rPr>
              <a:t>idade</a:t>
            </a:r>
            <a:r>
              <a:rPr lang="en-US" sz="2499">
                <a:solidFill>
                  <a:srgbClr val="181718"/>
                </a:solidFill>
                <a:latin typeface="Poppins"/>
                <a:ea typeface="Poppins"/>
                <a:cs typeface="Poppins"/>
                <a:sym typeface="Poppins"/>
              </a:rPr>
              <a:t> em vossa alma, se tendes fome e sede de justiça, isso é prova de que Cristo tem operado em vosso coração... (p.23).</a:t>
            </a:r>
          </a:p>
        </p:txBody>
      </p:sp>
      <p:sp>
        <p:nvSpPr>
          <p:cNvPr name="TextBox 7" id="7"/>
          <p:cNvSpPr txBox="true"/>
          <p:nvPr/>
        </p:nvSpPr>
        <p:spPr>
          <a:xfrm rot="0">
            <a:off x="6920931" y="8543925"/>
            <a:ext cx="9903786" cy="714375"/>
          </a:xfrm>
          <a:prstGeom prst="rect">
            <a:avLst/>
          </a:prstGeom>
        </p:spPr>
        <p:txBody>
          <a:bodyPr anchor="t" rtlCol="false" tIns="0" lIns="0" bIns="0" rIns="0">
            <a:spAutoFit/>
          </a:bodyPr>
          <a:lstStyle/>
          <a:p>
            <a:pPr algn="ctr">
              <a:lnSpc>
                <a:spcPts val="2774"/>
              </a:lnSpc>
              <a:spcBef>
                <a:spcPct val="0"/>
              </a:spcBef>
            </a:pPr>
            <a:r>
              <a:rPr lang="en-US" b="true" sz="2499">
                <a:solidFill>
                  <a:srgbClr val="181718"/>
                </a:solidFill>
                <a:latin typeface="Poppins Bold"/>
                <a:ea typeface="Poppins Bold"/>
                <a:cs typeface="Poppins Bold"/>
                <a:sym typeface="Poppins Bold"/>
              </a:rPr>
              <a:t>“Eu sou</a:t>
            </a:r>
            <a:r>
              <a:rPr lang="en-US" b="true" sz="2499">
                <a:solidFill>
                  <a:srgbClr val="181718"/>
                </a:solidFill>
                <a:latin typeface="Poppins Bold"/>
                <a:ea typeface="Poppins Bold"/>
                <a:cs typeface="Poppins Bold"/>
                <a:sym typeface="Poppins Bold"/>
              </a:rPr>
              <a:t> o pão da vida; aquele que vem a Mim não terá fome, e quem crê em Mim nunca terá sede.” João 6:35.</a:t>
            </a:r>
          </a:p>
        </p:txBody>
      </p:sp>
      <p:sp>
        <p:nvSpPr>
          <p:cNvPr name="TextBox 8" id="8"/>
          <p:cNvSpPr txBox="true"/>
          <p:nvPr/>
        </p:nvSpPr>
        <p:spPr>
          <a:xfrm rot="0">
            <a:off x="2344481" y="3215319"/>
            <a:ext cx="8194718" cy="175577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Não é por meio de penosas lutas ou fatigante lida, nem de dádivas ou sacrifícios, que alcançamos a justiça; ela é, porém, gratuitamente dada a toda alma que dela tem fome e sede </a:t>
            </a:r>
            <a:r>
              <a:rPr lang="en-US" sz="2499">
                <a:solidFill>
                  <a:srgbClr val="181718"/>
                </a:solidFill>
                <a:latin typeface="Poppins"/>
                <a:ea typeface="Poppins"/>
                <a:cs typeface="Poppins"/>
                <a:sym typeface="Poppins"/>
              </a:rPr>
              <a:t>(p.23).</a:t>
            </a:r>
          </a:p>
        </p:txBody>
      </p:sp>
    </p:spTree>
  </p:cSld>
  <p:clrMapOvr>
    <a:masterClrMapping/>
  </p:clrMapOvr>
</p:sld>
</file>

<file path=ppt/slides/slide22.xml><?xml version="1.0" encoding="utf-8"?>
<p:sld xmlns:p="http://schemas.openxmlformats.org/presentationml/2006/main" xmlns:a="http://schemas.openxmlformats.org/drawingml/2006/main">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3875970" y="3321715"/>
            <a:ext cx="10865006" cy="3107288"/>
          </a:xfrm>
          <a:prstGeom prst="rect">
            <a:avLst/>
          </a:prstGeom>
        </p:spPr>
        <p:txBody>
          <a:bodyPr anchor="t" rtlCol="false" tIns="0" lIns="0" bIns="0" rIns="0">
            <a:spAutoFit/>
          </a:bodyPr>
          <a:lstStyle/>
          <a:p>
            <a:pPr algn="ctr">
              <a:lnSpc>
                <a:spcPts val="4832"/>
              </a:lnSpc>
            </a:pPr>
            <a:r>
              <a:rPr lang="en-US" b="true" sz="4353">
                <a:solidFill>
                  <a:srgbClr val="181718"/>
                </a:solidFill>
                <a:latin typeface="Poppins Bold"/>
                <a:ea typeface="Poppins Bold"/>
                <a:cs typeface="Poppins Bold"/>
                <a:sym typeface="Poppins Bold"/>
              </a:rPr>
              <a:t>“BEM-AVENTURADOS OS MISERICORDIOSOS, PORQUE ELES ALCANÇARÃO MISERICÓRDIA.”</a:t>
            </a:r>
          </a:p>
          <a:p>
            <a:pPr algn="ctr">
              <a:lnSpc>
                <a:spcPts val="4832"/>
              </a:lnSpc>
            </a:pPr>
          </a:p>
          <a:p>
            <a:pPr algn="ctr">
              <a:lnSpc>
                <a:spcPts val="4832"/>
              </a:lnSpc>
            </a:pPr>
            <a:r>
              <a:rPr lang="en-US" sz="4353">
                <a:solidFill>
                  <a:srgbClr val="181718"/>
                </a:solidFill>
                <a:latin typeface="Poppins"/>
                <a:ea typeface="Poppins"/>
                <a:cs typeface="Poppins"/>
                <a:sym typeface="Poppins"/>
              </a:rPr>
              <a:t>MATEUS 5:7</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4726052" y="4750114"/>
            <a:ext cx="8129792" cy="4810586"/>
            <a:chOff x="0" y="0"/>
            <a:chExt cx="1597413" cy="945226"/>
          </a:xfrm>
        </p:grpSpPr>
        <p:sp>
          <p:nvSpPr>
            <p:cNvPr name="Freeform 3" id="3"/>
            <p:cNvSpPr/>
            <p:nvPr/>
          </p:nvSpPr>
          <p:spPr>
            <a:xfrm flipH="false" flipV="false" rot="0">
              <a:off x="0" y="0"/>
              <a:ext cx="1597413" cy="945226"/>
            </a:xfrm>
            <a:custGeom>
              <a:avLst/>
              <a:gdLst/>
              <a:ahLst/>
              <a:cxnLst/>
              <a:rect r="r" b="b" t="t" l="l"/>
              <a:pathLst>
                <a:path h="945226" w="1597413">
                  <a:moveTo>
                    <a:pt x="0" y="0"/>
                  </a:moveTo>
                  <a:lnTo>
                    <a:pt x="1597413" y="0"/>
                  </a:lnTo>
                  <a:lnTo>
                    <a:pt x="1597413" y="945226"/>
                  </a:lnTo>
                  <a:lnTo>
                    <a:pt x="0" y="945226"/>
                  </a:lnTo>
                  <a:close/>
                </a:path>
              </a:pathLst>
            </a:custGeom>
            <a:blipFill>
              <a:blip r:embed="rId2"/>
              <a:stretch>
                <a:fillRect l="0" t="-6403" r="0" b="-6403"/>
              </a:stretch>
            </a:blipFill>
          </p:spPr>
        </p:sp>
      </p:grpSp>
      <p:sp>
        <p:nvSpPr>
          <p:cNvPr name="TextBox 4" id="4"/>
          <p:cNvSpPr txBox="true"/>
          <p:nvPr/>
        </p:nvSpPr>
        <p:spPr>
          <a:xfrm rot="0">
            <a:off x="3445089" y="1380683"/>
            <a:ext cx="10901185" cy="219392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O coração do hom</a:t>
            </a:r>
            <a:r>
              <a:rPr lang="en-US" sz="2499">
                <a:solidFill>
                  <a:srgbClr val="181718"/>
                </a:solidFill>
                <a:latin typeface="Poppins"/>
                <a:ea typeface="Poppins"/>
                <a:cs typeface="Poppins"/>
                <a:sym typeface="Poppins"/>
              </a:rPr>
              <a:t>em é, p</a:t>
            </a:r>
            <a:r>
              <a:rPr lang="en-US" sz="2499">
                <a:solidFill>
                  <a:srgbClr val="181718"/>
                </a:solidFill>
                <a:latin typeface="Poppins"/>
                <a:ea typeface="Poppins"/>
                <a:cs typeface="Poppins"/>
                <a:sym typeface="Poppins"/>
              </a:rPr>
              <a:t>or natureza, frio, escuro e desagradável; sempre que alguém manifeste espírito de misericórdia e perdão, fá-lo, não de si mesmo, mas mediante a influência do divino Espírito a mover-lhe o coração. “Nós O amamos a Ele porque Ele nos amou primeiro.” 1 João 4:19 (p. 25).</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937879" y="6062903"/>
            <a:ext cx="5837038" cy="3453910"/>
            <a:chOff x="0" y="0"/>
            <a:chExt cx="1597413" cy="945226"/>
          </a:xfrm>
        </p:grpSpPr>
        <p:sp>
          <p:nvSpPr>
            <p:cNvPr name="Freeform 3" id="3"/>
            <p:cNvSpPr/>
            <p:nvPr/>
          </p:nvSpPr>
          <p:spPr>
            <a:xfrm flipH="false" flipV="false" rot="0">
              <a:off x="0" y="0"/>
              <a:ext cx="1597413" cy="945226"/>
            </a:xfrm>
            <a:custGeom>
              <a:avLst/>
              <a:gdLst/>
              <a:ahLst/>
              <a:cxnLst/>
              <a:rect r="r" b="b" t="t" l="l"/>
              <a:pathLst>
                <a:path h="945226" w="1597413">
                  <a:moveTo>
                    <a:pt x="0" y="0"/>
                  </a:moveTo>
                  <a:lnTo>
                    <a:pt x="1597413" y="0"/>
                  </a:lnTo>
                  <a:lnTo>
                    <a:pt x="1597413" y="945226"/>
                  </a:lnTo>
                  <a:lnTo>
                    <a:pt x="0" y="945226"/>
                  </a:lnTo>
                  <a:close/>
                </a:path>
              </a:pathLst>
            </a:custGeom>
            <a:blipFill>
              <a:blip r:embed="rId2"/>
              <a:stretch>
                <a:fillRect l="-2022" t="0" r="-2022" b="0"/>
              </a:stretch>
            </a:blipFill>
          </p:spPr>
        </p:sp>
      </p:grpSp>
      <p:sp>
        <p:nvSpPr>
          <p:cNvPr name="Freeform 4" id="4"/>
          <p:cNvSpPr/>
          <p:nvPr/>
        </p:nvSpPr>
        <p:spPr>
          <a:xfrm flipH="false" flipV="false" rot="0">
            <a:off x="12760358" y="606619"/>
            <a:ext cx="3635249" cy="5456284"/>
          </a:xfrm>
          <a:custGeom>
            <a:avLst/>
            <a:gdLst/>
            <a:ahLst/>
            <a:cxnLst/>
            <a:rect r="r" b="b" t="t" l="l"/>
            <a:pathLst>
              <a:path h="5456284" w="3635249">
                <a:moveTo>
                  <a:pt x="0" y="0"/>
                </a:moveTo>
                <a:lnTo>
                  <a:pt x="3635249" y="0"/>
                </a:lnTo>
                <a:lnTo>
                  <a:pt x="3635249" y="5456284"/>
                </a:lnTo>
                <a:lnTo>
                  <a:pt x="0" y="5456284"/>
                </a:lnTo>
                <a:lnTo>
                  <a:pt x="0" y="0"/>
                </a:lnTo>
                <a:close/>
              </a:path>
            </a:pathLst>
          </a:custGeom>
          <a:blipFill>
            <a:blip r:embed="rId3"/>
            <a:stretch>
              <a:fillRect l="0" t="0" r="0" b="0"/>
            </a:stretch>
          </a:blipFill>
        </p:spPr>
      </p:sp>
      <p:sp>
        <p:nvSpPr>
          <p:cNvPr name="TextBox 5" id="5"/>
          <p:cNvSpPr txBox="true"/>
          <p:nvPr/>
        </p:nvSpPr>
        <p:spPr>
          <a:xfrm rot="0">
            <a:off x="811816" y="1705849"/>
            <a:ext cx="9121890" cy="2632075"/>
          </a:xfrm>
          <a:prstGeom prst="rect">
            <a:avLst/>
          </a:prstGeom>
        </p:spPr>
        <p:txBody>
          <a:bodyPr anchor="t" rtlCol="false" tIns="0" lIns="0" bIns="0" rIns="0">
            <a:spAutoFit/>
          </a:bodyPr>
          <a:lstStyle/>
          <a:p>
            <a:pPr algn="just">
              <a:lnSpc>
                <a:spcPts val="3499"/>
              </a:lnSpc>
              <a:spcBef>
                <a:spcPct val="0"/>
              </a:spcBef>
            </a:pPr>
            <a:r>
              <a:rPr lang="en-US" sz="2499">
                <a:solidFill>
                  <a:srgbClr val="181718"/>
                </a:solidFill>
                <a:latin typeface="Poppins"/>
                <a:ea typeface="Poppins"/>
                <a:cs typeface="Poppins"/>
                <a:sym typeface="Poppins"/>
              </a:rPr>
              <a:t>É o p</a:t>
            </a:r>
            <a:r>
              <a:rPr lang="en-US" sz="2499">
                <a:solidFill>
                  <a:srgbClr val="181718"/>
                </a:solidFill>
                <a:latin typeface="Poppins"/>
                <a:ea typeface="Poppins"/>
                <a:cs typeface="Poppins"/>
                <a:sym typeface="Poppins"/>
              </a:rPr>
              <a:t>róprio Deus a</a:t>
            </a:r>
            <a:r>
              <a:rPr lang="en-US" sz="2499">
                <a:solidFill>
                  <a:srgbClr val="181718"/>
                </a:solidFill>
                <a:latin typeface="Poppins"/>
                <a:ea typeface="Poppins"/>
                <a:cs typeface="Poppins"/>
                <a:sym typeface="Poppins"/>
              </a:rPr>
              <a:t> fonte de toda a misericórdia. Seu nome é “misericordioso e piedoso”. Êxodo 34:6. Ele não nos trata segundo os nossos merecimentos. Não indaga se somos dignos de Seu amor, mas derrama sobre nós as riquezas desse amor, a fim de fazer-nos dignos. Não é vingativo. Não busca punir, mas redimir (p. 25).</a:t>
            </a:r>
          </a:p>
        </p:txBody>
      </p:sp>
      <p:sp>
        <p:nvSpPr>
          <p:cNvPr name="TextBox 6" id="6"/>
          <p:cNvSpPr txBox="true"/>
          <p:nvPr/>
        </p:nvSpPr>
        <p:spPr>
          <a:xfrm rot="0">
            <a:off x="7720444" y="6883497"/>
            <a:ext cx="9717280" cy="2193926"/>
          </a:xfrm>
          <a:prstGeom prst="rect">
            <a:avLst/>
          </a:prstGeom>
        </p:spPr>
        <p:txBody>
          <a:bodyPr anchor="t" rtlCol="false" tIns="0" lIns="0" bIns="0" rIns="0">
            <a:spAutoFit/>
          </a:bodyPr>
          <a:lstStyle/>
          <a:p>
            <a:pPr algn="just">
              <a:lnSpc>
                <a:spcPts val="3499"/>
              </a:lnSpc>
              <a:spcBef>
                <a:spcPct val="0"/>
              </a:spcBef>
            </a:pPr>
            <a:r>
              <a:rPr lang="en-US" sz="2499">
                <a:solidFill>
                  <a:srgbClr val="181718"/>
                </a:solidFill>
                <a:latin typeface="Poppins"/>
                <a:ea typeface="Poppins"/>
                <a:cs typeface="Poppins"/>
                <a:sym typeface="Poppins"/>
              </a:rPr>
              <a:t>Os</a:t>
            </a:r>
            <a:r>
              <a:rPr lang="en-US" sz="2499">
                <a:solidFill>
                  <a:srgbClr val="181718"/>
                </a:solidFill>
                <a:latin typeface="Poppins"/>
                <a:ea typeface="Poppins"/>
                <a:cs typeface="Poppins"/>
                <a:sym typeface="Poppins"/>
              </a:rPr>
              <a:t> misericordiosos “alcançarão misericórdia”. “A alma generosa engordará, e o que regar também será regado.” Provérbios 11:25. Há uma doce paz para o espírito compassivo, uma bendita satisfação na vida de esquecimento de si mesmo em benefício </a:t>
            </a:r>
            <a:r>
              <a:rPr lang="en-US" sz="2499">
                <a:solidFill>
                  <a:srgbClr val="181718"/>
                </a:solidFill>
                <a:latin typeface="Poppins"/>
                <a:ea typeface="Poppins"/>
                <a:cs typeface="Poppins"/>
                <a:sym typeface="Poppins"/>
              </a:rPr>
              <a:t>de o</a:t>
            </a:r>
            <a:r>
              <a:rPr lang="en-US" sz="2499">
                <a:solidFill>
                  <a:srgbClr val="181718"/>
                </a:solidFill>
                <a:latin typeface="Poppins"/>
                <a:ea typeface="Poppins"/>
                <a:cs typeface="Poppins"/>
                <a:sym typeface="Poppins"/>
              </a:rPr>
              <a:t>utros (p.26).</a:t>
            </a:r>
          </a:p>
        </p:txBody>
      </p:sp>
    </p:spTree>
  </p:cSld>
  <p:clrMapOvr>
    <a:masterClrMapping/>
  </p:clrMapOvr>
</p:sld>
</file>

<file path=ppt/slides/slide25.xml><?xml version="1.0" encoding="utf-8"?>
<p:sld xmlns:p="http://schemas.openxmlformats.org/presentationml/2006/main" xmlns:a="http://schemas.openxmlformats.org/drawingml/2006/main">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3875970" y="3321715"/>
            <a:ext cx="10865006" cy="3107288"/>
          </a:xfrm>
          <a:prstGeom prst="rect">
            <a:avLst/>
          </a:prstGeom>
        </p:spPr>
        <p:txBody>
          <a:bodyPr anchor="t" rtlCol="false" tIns="0" lIns="0" bIns="0" rIns="0">
            <a:spAutoFit/>
          </a:bodyPr>
          <a:lstStyle/>
          <a:p>
            <a:pPr algn="ctr">
              <a:lnSpc>
                <a:spcPts val="4832"/>
              </a:lnSpc>
            </a:pPr>
            <a:r>
              <a:rPr lang="en-US" b="true" sz="4353">
                <a:solidFill>
                  <a:srgbClr val="181718"/>
                </a:solidFill>
                <a:latin typeface="Poppins Bold"/>
                <a:ea typeface="Poppins Bold"/>
                <a:cs typeface="Poppins Bold"/>
                <a:sym typeface="Poppins Bold"/>
              </a:rPr>
              <a:t>“BEM-AVENTURADOS OS LIMPOS DE CORAÇÃO, PORQUE ELES VERÃO A DEUS.”</a:t>
            </a:r>
          </a:p>
          <a:p>
            <a:pPr algn="ctr">
              <a:lnSpc>
                <a:spcPts val="4832"/>
              </a:lnSpc>
            </a:pPr>
          </a:p>
          <a:p>
            <a:pPr algn="ctr">
              <a:lnSpc>
                <a:spcPts val="4832"/>
              </a:lnSpc>
            </a:pPr>
            <a:r>
              <a:rPr lang="en-US" sz="4353">
                <a:solidFill>
                  <a:srgbClr val="181718"/>
                </a:solidFill>
                <a:latin typeface="Poppins"/>
                <a:ea typeface="Poppins"/>
                <a:cs typeface="Poppins"/>
                <a:sym typeface="Poppins"/>
              </a:rPr>
              <a:t>MATEUS 5:8</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642938" y="1831627"/>
            <a:ext cx="6675121" cy="6623746"/>
            <a:chOff x="0" y="0"/>
            <a:chExt cx="1826770" cy="1812710"/>
          </a:xfrm>
        </p:grpSpPr>
        <p:sp>
          <p:nvSpPr>
            <p:cNvPr name="Freeform 3" id="3"/>
            <p:cNvSpPr/>
            <p:nvPr/>
          </p:nvSpPr>
          <p:spPr>
            <a:xfrm flipH="false" flipV="false" rot="0">
              <a:off x="0" y="0"/>
              <a:ext cx="1826770" cy="1812710"/>
            </a:xfrm>
            <a:custGeom>
              <a:avLst/>
              <a:gdLst/>
              <a:ahLst/>
              <a:cxnLst/>
              <a:rect r="r" b="b" t="t" l="l"/>
              <a:pathLst>
                <a:path h="1812710" w="1826770">
                  <a:moveTo>
                    <a:pt x="0" y="0"/>
                  </a:moveTo>
                  <a:lnTo>
                    <a:pt x="1826770" y="0"/>
                  </a:lnTo>
                  <a:lnTo>
                    <a:pt x="1826770" y="1812710"/>
                  </a:lnTo>
                  <a:lnTo>
                    <a:pt x="0" y="1812710"/>
                  </a:lnTo>
                  <a:close/>
                </a:path>
              </a:pathLst>
            </a:custGeom>
            <a:blipFill>
              <a:blip r:embed="rId2"/>
              <a:stretch>
                <a:fillRect l="0" t="-74341" r="0" b="-4815"/>
              </a:stretch>
            </a:blipFill>
          </p:spPr>
        </p:sp>
      </p:grpSp>
      <p:sp>
        <p:nvSpPr>
          <p:cNvPr name="TextBox 4" id="4"/>
          <p:cNvSpPr txBox="true"/>
          <p:nvPr/>
        </p:nvSpPr>
        <p:spPr>
          <a:xfrm rot="0">
            <a:off x="8372435" y="5345962"/>
            <a:ext cx="8689205" cy="3508375"/>
          </a:xfrm>
          <a:prstGeom prst="rect">
            <a:avLst/>
          </a:prstGeom>
        </p:spPr>
        <p:txBody>
          <a:bodyPr anchor="t" rtlCol="false" tIns="0" lIns="0" bIns="0" rIns="0">
            <a:spAutoFit/>
          </a:bodyPr>
          <a:lstStyle/>
          <a:p>
            <a:pPr algn="just">
              <a:lnSpc>
                <a:spcPts val="3499"/>
              </a:lnSpc>
              <a:spcBef>
                <a:spcPct val="0"/>
              </a:spcBef>
            </a:pPr>
            <a:r>
              <a:rPr lang="en-US" sz="2499">
                <a:solidFill>
                  <a:srgbClr val="181718"/>
                </a:solidFill>
                <a:latin typeface="Poppins"/>
                <a:ea typeface="Poppins"/>
                <a:cs typeface="Poppins"/>
                <a:sym typeface="Poppins"/>
              </a:rPr>
              <a:t>Mas as palavras de Jesus: “Bem-aventurados os limpos de coração”, têm um mais profundo sentido — não somente puros no sentido em que o mundo entende a pureza, livres do que é sensual, puros de concupiscências, </a:t>
            </a:r>
            <a:r>
              <a:rPr lang="en-US" b="true" sz="2499">
                <a:solidFill>
                  <a:srgbClr val="181718"/>
                </a:solidFill>
                <a:latin typeface="Poppins Bold"/>
                <a:ea typeface="Poppins Bold"/>
                <a:cs typeface="Poppins Bold"/>
                <a:sym typeface="Poppins Bold"/>
              </a:rPr>
              <a:t>mas fiéis nos íntimos desígnios e motivos da alma, isentos de orgulho e de interesse egoísta, humildes, abnegados,</a:t>
            </a:r>
            <a:r>
              <a:rPr lang="en-US" sz="2499">
                <a:solidFill>
                  <a:srgbClr val="181718"/>
                </a:solidFill>
                <a:latin typeface="Poppins"/>
                <a:ea typeface="Poppins"/>
                <a:cs typeface="Poppins"/>
                <a:sym typeface="Poppins"/>
              </a:rPr>
              <a:t> semelhantes a uma criança </a:t>
            </a:r>
            <a:r>
              <a:rPr lang="en-US" sz="2499">
                <a:solidFill>
                  <a:srgbClr val="181718"/>
                </a:solidFill>
                <a:latin typeface="Poppins"/>
                <a:ea typeface="Poppins"/>
                <a:cs typeface="Poppins"/>
                <a:sym typeface="Poppins"/>
              </a:rPr>
              <a:t>(p.27).</a:t>
            </a:r>
          </a:p>
        </p:txBody>
      </p:sp>
      <p:sp>
        <p:nvSpPr>
          <p:cNvPr name="TextBox 5" id="5"/>
          <p:cNvSpPr txBox="true"/>
          <p:nvPr/>
        </p:nvSpPr>
        <p:spPr>
          <a:xfrm rot="0">
            <a:off x="8372435" y="1586997"/>
            <a:ext cx="8689205" cy="2632075"/>
          </a:xfrm>
          <a:prstGeom prst="rect">
            <a:avLst/>
          </a:prstGeom>
        </p:spPr>
        <p:txBody>
          <a:bodyPr anchor="t" rtlCol="false" tIns="0" lIns="0" bIns="0" rIns="0">
            <a:spAutoFit/>
          </a:bodyPr>
          <a:lstStyle/>
          <a:p>
            <a:pPr algn="just">
              <a:lnSpc>
                <a:spcPts val="3499"/>
              </a:lnSpc>
              <a:spcBef>
                <a:spcPct val="0"/>
              </a:spcBef>
            </a:pPr>
            <a:r>
              <a:rPr lang="en-US" sz="2499">
                <a:solidFill>
                  <a:srgbClr val="181718"/>
                </a:solidFill>
                <a:latin typeface="Poppins"/>
                <a:ea typeface="Poppins"/>
                <a:cs typeface="Poppins"/>
                <a:sym typeface="Poppins"/>
              </a:rPr>
              <a:t>Os judeus</a:t>
            </a:r>
            <a:r>
              <a:rPr lang="en-US" sz="2499">
                <a:solidFill>
                  <a:srgbClr val="181718"/>
                </a:solidFill>
                <a:latin typeface="Poppins"/>
                <a:ea typeface="Poppins"/>
                <a:cs typeface="Poppins"/>
                <a:sym typeface="Poppins"/>
              </a:rPr>
              <a:t> eram tão meticulosos quanto à limpeza cerimonial, que suas regras eram extremamente pesadas. Tinham o espírito preocupado com regras e restrições e o temor de contaminação exterior, e não percebiam a mancha que o egoísmo e a malícia comunicavam à alma (p.26).</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sp>
        <p:nvSpPr>
          <p:cNvPr name="Freeform 2" id="2"/>
          <p:cNvSpPr/>
          <p:nvPr/>
        </p:nvSpPr>
        <p:spPr>
          <a:xfrm flipH="false" flipV="false" rot="0">
            <a:off x="0" y="4034706"/>
            <a:ext cx="3575789" cy="6356958"/>
          </a:xfrm>
          <a:custGeom>
            <a:avLst/>
            <a:gdLst/>
            <a:ahLst/>
            <a:cxnLst/>
            <a:rect r="r" b="b" t="t" l="l"/>
            <a:pathLst>
              <a:path h="6356958" w="3575789">
                <a:moveTo>
                  <a:pt x="0" y="0"/>
                </a:moveTo>
                <a:lnTo>
                  <a:pt x="3575789" y="0"/>
                </a:lnTo>
                <a:lnTo>
                  <a:pt x="3575789" y="6356958"/>
                </a:lnTo>
                <a:lnTo>
                  <a:pt x="0" y="6356958"/>
                </a:lnTo>
                <a:lnTo>
                  <a:pt x="0" y="0"/>
                </a:lnTo>
                <a:close/>
              </a:path>
            </a:pathLst>
          </a:custGeom>
          <a:blipFill>
            <a:blip r:embed="rId2"/>
            <a:stretch>
              <a:fillRect l="0" t="0" r="0" b="0"/>
            </a:stretch>
          </a:blipFill>
        </p:spPr>
      </p:sp>
      <p:sp>
        <p:nvSpPr>
          <p:cNvPr name="Freeform 3" id="3"/>
          <p:cNvSpPr/>
          <p:nvPr/>
        </p:nvSpPr>
        <p:spPr>
          <a:xfrm flipH="false" flipV="false" rot="0">
            <a:off x="10559185" y="657890"/>
            <a:ext cx="4235323" cy="5577117"/>
          </a:xfrm>
          <a:custGeom>
            <a:avLst/>
            <a:gdLst/>
            <a:ahLst/>
            <a:cxnLst/>
            <a:rect r="r" b="b" t="t" l="l"/>
            <a:pathLst>
              <a:path h="5577117" w="4235323">
                <a:moveTo>
                  <a:pt x="0" y="0"/>
                </a:moveTo>
                <a:lnTo>
                  <a:pt x="4235324" y="0"/>
                </a:lnTo>
                <a:lnTo>
                  <a:pt x="4235324" y="5577117"/>
                </a:lnTo>
                <a:lnTo>
                  <a:pt x="0" y="5577117"/>
                </a:lnTo>
                <a:lnTo>
                  <a:pt x="0" y="0"/>
                </a:lnTo>
                <a:close/>
              </a:path>
            </a:pathLst>
          </a:custGeom>
          <a:blipFill>
            <a:blip r:embed="rId3"/>
            <a:stretch>
              <a:fillRect l="0" t="-7774" r="0" b="-6208"/>
            </a:stretch>
          </a:blipFill>
        </p:spPr>
      </p:sp>
      <p:sp>
        <p:nvSpPr>
          <p:cNvPr name="TextBox 4" id="4"/>
          <p:cNvSpPr txBox="true"/>
          <p:nvPr/>
        </p:nvSpPr>
        <p:spPr>
          <a:xfrm rot="0">
            <a:off x="8669201" y="6673710"/>
            <a:ext cx="8194718" cy="307022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Os</a:t>
            </a:r>
            <a:r>
              <a:rPr lang="en-US" sz="2499">
                <a:solidFill>
                  <a:srgbClr val="181718"/>
                </a:solidFill>
                <a:latin typeface="Poppins"/>
                <a:ea typeface="Poppins"/>
                <a:cs typeface="Poppins"/>
                <a:sym typeface="Poppins"/>
              </a:rPr>
              <a:t> puros</a:t>
            </a:r>
            <a:r>
              <a:rPr lang="en-US" sz="2499">
                <a:solidFill>
                  <a:srgbClr val="181718"/>
                </a:solidFill>
                <a:latin typeface="Poppins"/>
                <a:ea typeface="Poppins"/>
                <a:cs typeface="Poppins"/>
                <a:sym typeface="Poppins"/>
              </a:rPr>
              <a:t> de coração vivem como na visível presença de Deus durante o tempo que Ele lhes concede neste mundo. E também O verão face a face no estado futuro, imortal, assim como fazia Adão quando andava e falava com Deus no Éden. “Agora vemos por espelho em enigma, mas então veremos face a face.” 1 Coríntios 13:12 (p.28).</a:t>
            </a:r>
          </a:p>
        </p:txBody>
      </p:sp>
      <p:sp>
        <p:nvSpPr>
          <p:cNvPr name="TextBox 5" id="5"/>
          <p:cNvSpPr txBox="true"/>
          <p:nvPr/>
        </p:nvSpPr>
        <p:spPr>
          <a:xfrm rot="0">
            <a:off x="2184794" y="2177512"/>
            <a:ext cx="5184482" cy="219392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Os limpos de coração percebem o Criador nas obras de Sua poderosa mão, nas belas coisas que enchem o Universo</a:t>
            </a:r>
            <a:r>
              <a:rPr lang="en-US" sz="2499">
                <a:solidFill>
                  <a:srgbClr val="181718"/>
                </a:solidFill>
                <a:latin typeface="Poppins"/>
                <a:ea typeface="Poppins"/>
                <a:cs typeface="Poppins"/>
                <a:sym typeface="Poppins"/>
              </a:rPr>
              <a:t> (p.28).</a:t>
            </a:r>
          </a:p>
        </p:txBody>
      </p:sp>
    </p:spTree>
  </p:cSld>
  <p:clrMapOvr>
    <a:masterClrMapping/>
  </p:clrMapOvr>
</p:sld>
</file>

<file path=ppt/slides/slide28.xml><?xml version="1.0" encoding="utf-8"?>
<p:sld xmlns:p="http://schemas.openxmlformats.org/presentationml/2006/main" xmlns:a="http://schemas.openxmlformats.org/drawingml/2006/main">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3875970" y="3321715"/>
            <a:ext cx="10865006" cy="3107288"/>
          </a:xfrm>
          <a:prstGeom prst="rect">
            <a:avLst/>
          </a:prstGeom>
        </p:spPr>
        <p:txBody>
          <a:bodyPr anchor="t" rtlCol="false" tIns="0" lIns="0" bIns="0" rIns="0">
            <a:spAutoFit/>
          </a:bodyPr>
          <a:lstStyle/>
          <a:p>
            <a:pPr algn="ctr">
              <a:lnSpc>
                <a:spcPts val="4832"/>
              </a:lnSpc>
            </a:pPr>
            <a:r>
              <a:rPr lang="en-US" b="true" sz="4353">
                <a:solidFill>
                  <a:srgbClr val="181718"/>
                </a:solidFill>
                <a:latin typeface="Poppins Bold"/>
                <a:ea typeface="Poppins Bold"/>
                <a:cs typeface="Poppins Bold"/>
                <a:sym typeface="Poppins Bold"/>
              </a:rPr>
              <a:t>“BEM-AVENTURADOS OS PACIFICADORES, PORQUE ELES SERÃO CHAMADOS FILHOS DE DEUS.”</a:t>
            </a:r>
          </a:p>
          <a:p>
            <a:pPr algn="ctr">
              <a:lnSpc>
                <a:spcPts val="4832"/>
              </a:lnSpc>
            </a:pPr>
          </a:p>
          <a:p>
            <a:pPr algn="ctr">
              <a:lnSpc>
                <a:spcPts val="4832"/>
              </a:lnSpc>
            </a:pPr>
            <a:r>
              <a:rPr lang="en-US" sz="4353">
                <a:solidFill>
                  <a:srgbClr val="181718"/>
                </a:solidFill>
                <a:latin typeface="Poppins"/>
                <a:ea typeface="Poppins"/>
                <a:cs typeface="Poppins"/>
                <a:sym typeface="Poppins"/>
              </a:rPr>
              <a:t>MATEUS 5:9</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664703" y="5854458"/>
            <a:ext cx="6144010" cy="3654834"/>
            <a:chOff x="0" y="0"/>
            <a:chExt cx="1207924" cy="718547"/>
          </a:xfrm>
        </p:grpSpPr>
        <p:sp>
          <p:nvSpPr>
            <p:cNvPr name="Freeform 3" id="3"/>
            <p:cNvSpPr/>
            <p:nvPr/>
          </p:nvSpPr>
          <p:spPr>
            <a:xfrm flipH="false" flipV="false" rot="0">
              <a:off x="0" y="0"/>
              <a:ext cx="1207924" cy="718547"/>
            </a:xfrm>
            <a:custGeom>
              <a:avLst/>
              <a:gdLst/>
              <a:ahLst/>
              <a:cxnLst/>
              <a:rect r="r" b="b" t="t" l="l"/>
              <a:pathLst>
                <a:path h="718547" w="1207924">
                  <a:moveTo>
                    <a:pt x="0" y="0"/>
                  </a:moveTo>
                  <a:lnTo>
                    <a:pt x="1207924" y="0"/>
                  </a:lnTo>
                  <a:lnTo>
                    <a:pt x="1207924" y="718547"/>
                  </a:lnTo>
                  <a:lnTo>
                    <a:pt x="0" y="718547"/>
                  </a:lnTo>
                  <a:close/>
                </a:path>
              </a:pathLst>
            </a:custGeom>
            <a:blipFill>
              <a:blip r:embed="rId2"/>
              <a:stretch>
                <a:fillRect l="0" t="-13039" r="0" b="-13039"/>
              </a:stretch>
            </a:blipFill>
          </p:spPr>
        </p:sp>
      </p:grpSp>
      <p:sp>
        <p:nvSpPr>
          <p:cNvPr name="Freeform 4" id="4"/>
          <p:cNvSpPr/>
          <p:nvPr/>
        </p:nvSpPr>
        <p:spPr>
          <a:xfrm flipH="false" flipV="false" rot="0">
            <a:off x="11663458" y="825142"/>
            <a:ext cx="5029317" cy="5029317"/>
          </a:xfrm>
          <a:custGeom>
            <a:avLst/>
            <a:gdLst/>
            <a:ahLst/>
            <a:cxnLst/>
            <a:rect r="r" b="b" t="t" l="l"/>
            <a:pathLst>
              <a:path h="5029317" w="5029317">
                <a:moveTo>
                  <a:pt x="0" y="0"/>
                </a:moveTo>
                <a:lnTo>
                  <a:pt x="5029316" y="0"/>
                </a:lnTo>
                <a:lnTo>
                  <a:pt x="5029316" y="5029316"/>
                </a:lnTo>
                <a:lnTo>
                  <a:pt x="0" y="5029316"/>
                </a:lnTo>
                <a:lnTo>
                  <a:pt x="0" y="0"/>
                </a:lnTo>
                <a:close/>
              </a:path>
            </a:pathLst>
          </a:custGeom>
          <a:blipFill>
            <a:blip r:embed="rId3"/>
            <a:stretch>
              <a:fillRect l="0" t="0" r="0" b="0"/>
            </a:stretch>
          </a:blipFill>
        </p:spPr>
      </p:sp>
      <p:sp>
        <p:nvSpPr>
          <p:cNvPr name="TextBox 5" id="5"/>
          <p:cNvSpPr txBox="true"/>
          <p:nvPr/>
        </p:nvSpPr>
        <p:spPr>
          <a:xfrm rot="0">
            <a:off x="1372597" y="1174599"/>
            <a:ext cx="8253668" cy="2939416"/>
          </a:xfrm>
          <a:prstGeom prst="rect">
            <a:avLst/>
          </a:prstGeom>
        </p:spPr>
        <p:txBody>
          <a:bodyPr anchor="t" rtlCol="false" tIns="0" lIns="0" bIns="0" rIns="0">
            <a:spAutoFit/>
          </a:bodyPr>
          <a:lstStyle/>
          <a:p>
            <a:pPr algn="just">
              <a:lnSpc>
                <a:spcPts val="3359"/>
              </a:lnSpc>
              <a:spcBef>
                <a:spcPct val="0"/>
              </a:spcBef>
            </a:pPr>
            <a:r>
              <a:rPr lang="en-US" sz="2399">
                <a:solidFill>
                  <a:srgbClr val="181718"/>
                </a:solidFill>
                <a:latin typeface="Poppins"/>
                <a:ea typeface="Poppins"/>
                <a:cs typeface="Poppins"/>
                <a:sym typeface="Poppins"/>
              </a:rPr>
              <a:t>Cristo é </a:t>
            </a:r>
            <a:r>
              <a:rPr lang="en-US" sz="2399">
                <a:solidFill>
                  <a:srgbClr val="181718"/>
                </a:solidFill>
                <a:latin typeface="Poppins"/>
                <a:ea typeface="Poppins"/>
                <a:cs typeface="Poppins"/>
                <a:sym typeface="Poppins"/>
              </a:rPr>
              <a:t>o “Prí</a:t>
            </a:r>
            <a:r>
              <a:rPr lang="en-US" sz="2399">
                <a:solidFill>
                  <a:srgbClr val="181718"/>
                </a:solidFill>
                <a:latin typeface="Poppins"/>
                <a:ea typeface="Poppins"/>
                <a:cs typeface="Poppins"/>
                <a:sym typeface="Poppins"/>
              </a:rPr>
              <a:t>ncipe da Paz” (Isaías 9:6), e é Sua missão restituir à Terra e ao Céu a paz que o pecado arrebatou. “Sendo pois justificados pela fé, temos paz com Deus, por nosso Senhor Jesus Cristo.” Romanos 5:1. Todo aquele que consente em renunciar ao pecado, e abre o coração ao amor de Cristo, torna-se participante dessa paz celestial (p. 29).</a:t>
            </a:r>
          </a:p>
        </p:txBody>
      </p:sp>
      <p:sp>
        <p:nvSpPr>
          <p:cNvPr name="TextBox 6" id="6"/>
          <p:cNvSpPr txBox="true"/>
          <p:nvPr/>
        </p:nvSpPr>
        <p:spPr>
          <a:xfrm rot="0">
            <a:off x="7230137" y="6597930"/>
            <a:ext cx="10330460" cy="2101215"/>
          </a:xfrm>
          <a:prstGeom prst="rect">
            <a:avLst/>
          </a:prstGeom>
        </p:spPr>
        <p:txBody>
          <a:bodyPr anchor="t" rtlCol="false" tIns="0" lIns="0" bIns="0" rIns="0">
            <a:spAutoFit/>
          </a:bodyPr>
          <a:lstStyle/>
          <a:p>
            <a:pPr algn="just">
              <a:lnSpc>
                <a:spcPts val="3359"/>
              </a:lnSpc>
              <a:spcBef>
                <a:spcPct val="0"/>
              </a:spcBef>
            </a:pPr>
            <a:r>
              <a:rPr lang="en-US" sz="2400">
                <a:solidFill>
                  <a:srgbClr val="181718"/>
                </a:solidFill>
                <a:latin typeface="Poppins"/>
                <a:ea typeface="Poppins"/>
                <a:cs typeface="Poppins"/>
                <a:sym typeface="Poppins"/>
              </a:rPr>
              <a:t>Os seguidores</a:t>
            </a:r>
            <a:r>
              <a:rPr lang="en-US" sz="2400">
                <a:solidFill>
                  <a:srgbClr val="181718"/>
                </a:solidFill>
                <a:latin typeface="Poppins"/>
                <a:ea typeface="Poppins"/>
                <a:cs typeface="Poppins"/>
                <a:sym typeface="Poppins"/>
              </a:rPr>
              <a:t> de Cristo são enviados ao mundo</a:t>
            </a:r>
            <a:r>
              <a:rPr lang="en-US" sz="2400">
                <a:solidFill>
                  <a:srgbClr val="181718"/>
                </a:solidFill>
                <a:latin typeface="Poppins"/>
                <a:ea typeface="Poppins"/>
                <a:cs typeface="Poppins"/>
                <a:sym typeface="Poppins"/>
              </a:rPr>
              <a:t> com a mensagem de paz. Quem quer que seja que, pela serena, inconsciente influência de uma vida santa, revelar o amor de Cristo; quem quer que, por palavras ou ações, levar outro a abandonar o pecado e entregar o coração a Deus, é um pacificador (p.29).</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10531124" y="1211370"/>
            <a:ext cx="6728176" cy="3805301"/>
            <a:chOff x="0" y="0"/>
            <a:chExt cx="1238093" cy="700237"/>
          </a:xfrm>
        </p:grpSpPr>
        <p:sp>
          <p:nvSpPr>
            <p:cNvPr name="Freeform 3" id="3"/>
            <p:cNvSpPr/>
            <p:nvPr/>
          </p:nvSpPr>
          <p:spPr>
            <a:xfrm flipH="false" flipV="false" rot="0">
              <a:off x="0" y="0"/>
              <a:ext cx="1238093" cy="700237"/>
            </a:xfrm>
            <a:custGeom>
              <a:avLst/>
              <a:gdLst/>
              <a:ahLst/>
              <a:cxnLst/>
              <a:rect r="r" b="b" t="t" l="l"/>
              <a:pathLst>
                <a:path h="700237" w="1238093">
                  <a:moveTo>
                    <a:pt x="0" y="0"/>
                  </a:moveTo>
                  <a:lnTo>
                    <a:pt x="1238093" y="0"/>
                  </a:lnTo>
                  <a:lnTo>
                    <a:pt x="1238093" y="700237"/>
                  </a:lnTo>
                  <a:lnTo>
                    <a:pt x="0" y="700237"/>
                  </a:lnTo>
                  <a:close/>
                </a:path>
              </a:pathLst>
            </a:custGeom>
            <a:blipFill>
              <a:blip r:embed="rId2"/>
              <a:stretch>
                <a:fillRect l="0" t="-8900" r="0" b="-8900"/>
              </a:stretch>
            </a:blipFill>
          </p:spPr>
        </p:sp>
      </p:grpSp>
      <p:grpSp>
        <p:nvGrpSpPr>
          <p:cNvPr name="Group 4" id="4"/>
          <p:cNvGrpSpPr/>
          <p:nvPr/>
        </p:nvGrpSpPr>
        <p:grpSpPr>
          <a:xfrm rot="0">
            <a:off x="1028700" y="6569685"/>
            <a:ext cx="4779079" cy="3069487"/>
            <a:chOff x="0" y="0"/>
            <a:chExt cx="1207924" cy="775821"/>
          </a:xfrm>
        </p:grpSpPr>
        <p:sp>
          <p:nvSpPr>
            <p:cNvPr name="Freeform 5" id="5"/>
            <p:cNvSpPr/>
            <p:nvPr/>
          </p:nvSpPr>
          <p:spPr>
            <a:xfrm flipH="false" flipV="false" rot="0">
              <a:off x="0" y="0"/>
              <a:ext cx="1207924" cy="775821"/>
            </a:xfrm>
            <a:custGeom>
              <a:avLst/>
              <a:gdLst/>
              <a:ahLst/>
              <a:cxnLst/>
              <a:rect r="r" b="b" t="t" l="l"/>
              <a:pathLst>
                <a:path h="775821" w="1207924">
                  <a:moveTo>
                    <a:pt x="0" y="0"/>
                  </a:moveTo>
                  <a:lnTo>
                    <a:pt x="1207924" y="0"/>
                  </a:lnTo>
                  <a:lnTo>
                    <a:pt x="1207924" y="775821"/>
                  </a:lnTo>
                  <a:lnTo>
                    <a:pt x="0" y="775821"/>
                  </a:lnTo>
                  <a:close/>
                </a:path>
              </a:pathLst>
            </a:custGeom>
            <a:blipFill>
              <a:blip r:embed="rId3"/>
              <a:stretch>
                <a:fillRect l="0" t="-1963" r="0" b="-1963"/>
              </a:stretch>
            </a:blipFill>
          </p:spPr>
        </p:sp>
      </p:grpSp>
      <p:sp>
        <p:nvSpPr>
          <p:cNvPr name="TextBox 6" id="6"/>
          <p:cNvSpPr txBox="true"/>
          <p:nvPr/>
        </p:nvSpPr>
        <p:spPr>
          <a:xfrm rot="0">
            <a:off x="1028700" y="1835765"/>
            <a:ext cx="8253668" cy="2193926"/>
          </a:xfrm>
          <a:prstGeom prst="rect">
            <a:avLst/>
          </a:prstGeom>
        </p:spPr>
        <p:txBody>
          <a:bodyPr anchor="t" rtlCol="false" tIns="0" lIns="0" bIns="0" rIns="0">
            <a:spAutoFit/>
          </a:bodyPr>
          <a:lstStyle/>
          <a:p>
            <a:pPr algn="just">
              <a:lnSpc>
                <a:spcPts val="3499"/>
              </a:lnSpc>
              <a:spcBef>
                <a:spcPct val="0"/>
              </a:spcBef>
            </a:pPr>
            <a:r>
              <a:rPr lang="en-US" sz="2499">
                <a:solidFill>
                  <a:srgbClr val="181718"/>
                </a:solidFill>
                <a:latin typeface="Poppins"/>
                <a:ea typeface="Poppins"/>
                <a:cs typeface="Poppins"/>
                <a:sym typeface="Poppins"/>
              </a:rPr>
              <a:t>E</a:t>
            </a:r>
            <a:r>
              <a:rPr lang="en-US" sz="2499">
                <a:solidFill>
                  <a:srgbClr val="181718"/>
                </a:solidFill>
                <a:latin typeface="Poppins"/>
                <a:ea typeface="Poppins"/>
                <a:cs typeface="Poppins"/>
                <a:sym typeface="Poppins"/>
              </a:rPr>
              <a:t>m S</a:t>
            </a:r>
            <a:r>
              <a:rPr lang="en-US" sz="2499">
                <a:solidFill>
                  <a:srgbClr val="181718"/>
                </a:solidFill>
                <a:latin typeface="Poppins"/>
                <a:ea typeface="Poppins"/>
                <a:cs typeface="Poppins"/>
                <a:sym typeface="Poppins"/>
              </a:rPr>
              <a:t>ua segunda visita a Jerusalém, foi Ele acusado perante o Sinédrio, e unicamente o temor do povo impedira esses dignitários de tentar tirar-Lhe a vida. Foi então que, deixando a Judéia, iniciou Seu ministério na Galiléia (p. 11).</a:t>
            </a:r>
          </a:p>
        </p:txBody>
      </p:sp>
      <p:sp>
        <p:nvSpPr>
          <p:cNvPr name="TextBox 7" id="7"/>
          <p:cNvSpPr txBox="true"/>
          <p:nvPr/>
        </p:nvSpPr>
        <p:spPr>
          <a:xfrm rot="0">
            <a:off x="6557294" y="7433827"/>
            <a:ext cx="9493145" cy="1755775"/>
          </a:xfrm>
          <a:prstGeom prst="rect">
            <a:avLst/>
          </a:prstGeom>
        </p:spPr>
        <p:txBody>
          <a:bodyPr anchor="t" rtlCol="false" tIns="0" lIns="0" bIns="0" rIns="0">
            <a:spAutoFit/>
          </a:bodyPr>
          <a:lstStyle/>
          <a:p>
            <a:pPr algn="just">
              <a:lnSpc>
                <a:spcPts val="3499"/>
              </a:lnSpc>
              <a:spcBef>
                <a:spcPct val="0"/>
              </a:spcBef>
            </a:pPr>
            <a:r>
              <a:rPr lang="en-US" sz="2499">
                <a:solidFill>
                  <a:srgbClr val="181718"/>
                </a:solidFill>
                <a:latin typeface="Poppins"/>
                <a:ea typeface="Poppins"/>
                <a:cs typeface="Poppins"/>
                <a:sym typeface="Poppins"/>
              </a:rPr>
              <a:t>Sua </a:t>
            </a:r>
            <a:r>
              <a:rPr lang="en-US" sz="2499">
                <a:solidFill>
                  <a:srgbClr val="181718"/>
                </a:solidFill>
                <a:latin typeface="Poppins"/>
                <a:ea typeface="Poppins"/>
                <a:cs typeface="Poppins"/>
                <a:sym typeface="Poppins"/>
              </a:rPr>
              <a:t>obra ali prosseg</a:t>
            </a:r>
            <a:r>
              <a:rPr lang="en-US" sz="2499">
                <a:solidFill>
                  <a:srgbClr val="181718"/>
                </a:solidFill>
                <a:latin typeface="Poppins"/>
                <a:ea typeface="Poppins"/>
                <a:cs typeface="Poppins"/>
                <a:sym typeface="Poppins"/>
              </a:rPr>
              <a:t>uira por alguns meses antes de Ele fazer o Sermão do Monte. A mensagem que proclamara através da Terra —“Échegado o reino dos Céus” (Mateus 4:17) — atraíra a atenção de todas as classes...(p.11).</a:t>
            </a:r>
          </a:p>
        </p:txBody>
      </p:sp>
    </p:spTree>
  </p:cSld>
  <p:clrMapOvr>
    <a:masterClrMapping/>
  </p:clrMapOvr>
</p:sld>
</file>

<file path=ppt/slides/slide30.xml><?xml version="1.0" encoding="utf-8"?>
<p:sld xmlns:p="http://schemas.openxmlformats.org/presentationml/2006/main" xmlns:a="http://schemas.openxmlformats.org/drawingml/2006/main">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3875970" y="3321715"/>
            <a:ext cx="10865006" cy="3107288"/>
          </a:xfrm>
          <a:prstGeom prst="rect">
            <a:avLst/>
          </a:prstGeom>
        </p:spPr>
        <p:txBody>
          <a:bodyPr anchor="t" rtlCol="false" tIns="0" lIns="0" bIns="0" rIns="0">
            <a:spAutoFit/>
          </a:bodyPr>
          <a:lstStyle/>
          <a:p>
            <a:pPr algn="ctr">
              <a:lnSpc>
                <a:spcPts val="4832"/>
              </a:lnSpc>
            </a:pPr>
            <a:r>
              <a:rPr lang="en-US" b="true" sz="4353">
                <a:solidFill>
                  <a:srgbClr val="181718"/>
                </a:solidFill>
                <a:latin typeface="Poppins Bold"/>
                <a:ea typeface="Poppins Bold"/>
                <a:cs typeface="Poppins Bold"/>
                <a:sym typeface="Poppins Bold"/>
              </a:rPr>
              <a:t>“BEM-AVENTURADOS OS QUE SOFREM PERSEGUIÇÃO POR CAUSA DA JUSTIÇA, PORQUE DELES É O REINO DOS CÉUS.”</a:t>
            </a:r>
          </a:p>
          <a:p>
            <a:pPr algn="ctr">
              <a:lnSpc>
                <a:spcPts val="4832"/>
              </a:lnSpc>
            </a:pPr>
          </a:p>
          <a:p>
            <a:pPr algn="ctr">
              <a:lnSpc>
                <a:spcPts val="4832"/>
              </a:lnSpc>
            </a:pPr>
            <a:r>
              <a:rPr lang="en-US" sz="4353">
                <a:solidFill>
                  <a:srgbClr val="181718"/>
                </a:solidFill>
                <a:latin typeface="Poppins"/>
                <a:ea typeface="Poppins"/>
                <a:cs typeface="Poppins"/>
                <a:sym typeface="Poppins"/>
              </a:rPr>
              <a:t>MATEUS 5:10</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449764" y="2503946"/>
            <a:ext cx="8129792" cy="4810586"/>
            <a:chOff x="0" y="0"/>
            <a:chExt cx="1597413" cy="945226"/>
          </a:xfrm>
        </p:grpSpPr>
        <p:sp>
          <p:nvSpPr>
            <p:cNvPr name="Freeform 3" id="3"/>
            <p:cNvSpPr/>
            <p:nvPr/>
          </p:nvSpPr>
          <p:spPr>
            <a:xfrm flipH="false" flipV="false" rot="0">
              <a:off x="0" y="0"/>
              <a:ext cx="1597413" cy="945226"/>
            </a:xfrm>
            <a:custGeom>
              <a:avLst/>
              <a:gdLst/>
              <a:ahLst/>
              <a:cxnLst/>
              <a:rect r="r" b="b" t="t" l="l"/>
              <a:pathLst>
                <a:path h="945226" w="1597413">
                  <a:moveTo>
                    <a:pt x="0" y="0"/>
                  </a:moveTo>
                  <a:lnTo>
                    <a:pt x="1597413" y="0"/>
                  </a:lnTo>
                  <a:lnTo>
                    <a:pt x="1597413" y="945226"/>
                  </a:lnTo>
                  <a:lnTo>
                    <a:pt x="0" y="945226"/>
                  </a:lnTo>
                  <a:close/>
                </a:path>
              </a:pathLst>
            </a:custGeom>
            <a:blipFill>
              <a:blip r:embed="rId2"/>
              <a:stretch>
                <a:fillRect l="-3188" t="0" r="-3188" b="0"/>
              </a:stretch>
            </a:blipFill>
          </p:spPr>
        </p:sp>
      </p:grpSp>
      <p:sp>
        <p:nvSpPr>
          <p:cNvPr name="TextBox 4" id="4"/>
          <p:cNvSpPr txBox="true"/>
          <p:nvPr/>
        </p:nvSpPr>
        <p:spPr>
          <a:xfrm rot="0">
            <a:off x="9023816" y="935496"/>
            <a:ext cx="8235484" cy="2632076"/>
          </a:xfrm>
          <a:prstGeom prst="rect">
            <a:avLst/>
          </a:prstGeom>
        </p:spPr>
        <p:txBody>
          <a:bodyPr anchor="t" rtlCol="false" tIns="0" lIns="0" bIns="0" rIns="0">
            <a:spAutoFit/>
          </a:bodyPr>
          <a:lstStyle/>
          <a:p>
            <a:pPr algn="just">
              <a:lnSpc>
                <a:spcPts val="3499"/>
              </a:lnSpc>
              <a:spcBef>
                <a:spcPct val="0"/>
              </a:spcBef>
            </a:pPr>
            <a:r>
              <a:rPr lang="en-US" sz="2499">
                <a:solidFill>
                  <a:srgbClr val="181718"/>
                </a:solidFill>
                <a:latin typeface="Poppins"/>
                <a:ea typeface="Poppins"/>
                <a:cs typeface="Poppins"/>
                <a:sym typeface="Poppins"/>
              </a:rPr>
              <a:t>A Seus seguidores nã</a:t>
            </a:r>
            <a:r>
              <a:rPr lang="en-US" sz="2499">
                <a:solidFill>
                  <a:srgbClr val="181718"/>
                </a:solidFill>
                <a:latin typeface="Poppins"/>
                <a:ea typeface="Poppins"/>
                <a:cs typeface="Poppins"/>
                <a:sym typeface="Poppins"/>
              </a:rPr>
              <a:t>o dá</a:t>
            </a:r>
            <a:r>
              <a:rPr lang="en-US" sz="2499">
                <a:solidFill>
                  <a:srgbClr val="181718"/>
                </a:solidFill>
                <a:latin typeface="Poppins"/>
                <a:ea typeface="Poppins"/>
                <a:cs typeface="Poppins"/>
                <a:sym typeface="Poppins"/>
              </a:rPr>
              <a:t> Jesus nenhuma esperança de glória ou riquezas terrestres ou de uma vida livre de tentações, mas mostralhes o privilégio de trilhar com o Senhor o caminho da abnegação e suportar calúnias do mundo que os não conhece (p. 30).</a:t>
            </a:r>
          </a:p>
        </p:txBody>
      </p:sp>
      <p:sp>
        <p:nvSpPr>
          <p:cNvPr name="TextBox 5" id="5"/>
          <p:cNvSpPr txBox="true"/>
          <p:nvPr/>
        </p:nvSpPr>
        <p:spPr>
          <a:xfrm rot="0">
            <a:off x="9144000" y="4953623"/>
            <a:ext cx="8464000" cy="3508376"/>
          </a:xfrm>
          <a:prstGeom prst="rect">
            <a:avLst/>
          </a:prstGeom>
        </p:spPr>
        <p:txBody>
          <a:bodyPr anchor="t" rtlCol="false" tIns="0" lIns="0" bIns="0" rIns="0">
            <a:spAutoFit/>
          </a:bodyPr>
          <a:lstStyle/>
          <a:p>
            <a:pPr algn="just">
              <a:lnSpc>
                <a:spcPts val="3499"/>
              </a:lnSpc>
              <a:spcBef>
                <a:spcPct val="0"/>
              </a:spcBef>
            </a:pPr>
            <a:r>
              <a:rPr lang="en-US" sz="2499">
                <a:solidFill>
                  <a:srgbClr val="181718"/>
                </a:solidFill>
                <a:latin typeface="Poppins"/>
                <a:ea typeface="Poppins"/>
                <a:cs typeface="Poppins"/>
                <a:sym typeface="Poppins"/>
              </a:rPr>
              <a:t>Conquanto o Senhor nã</a:t>
            </a:r>
            <a:r>
              <a:rPr lang="en-US" sz="2499">
                <a:solidFill>
                  <a:srgbClr val="181718"/>
                </a:solidFill>
                <a:latin typeface="Poppins"/>
                <a:ea typeface="Poppins"/>
                <a:cs typeface="Poppins"/>
                <a:sym typeface="Poppins"/>
              </a:rPr>
              <a:t>o prometa</a:t>
            </a:r>
            <a:r>
              <a:rPr lang="en-US" sz="2499">
                <a:solidFill>
                  <a:srgbClr val="181718"/>
                </a:solidFill>
                <a:latin typeface="Poppins"/>
                <a:ea typeface="Poppins"/>
                <a:cs typeface="Poppins"/>
                <a:sym typeface="Poppins"/>
              </a:rPr>
              <a:t> estarem Seus servos livres de perseguição, assegura-lhes coisa muito melhor. Diz Ele: “A tua força será como os teus dias.” Deuteronômio 33:25. “A Minha graça te basta, porque o Meu poder se aperfeiçoa na fraqueza.” 2 Coríntios 12:9. Quem precisar, por amor de Cristo, passar pelo calor da fornalha, terá ao lado o Senhor, como os três fiéis de Babilônia (p. 30).</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sp>
        <p:nvSpPr>
          <p:cNvPr name="Freeform 2" id="2"/>
          <p:cNvSpPr/>
          <p:nvPr/>
        </p:nvSpPr>
        <p:spPr>
          <a:xfrm flipH="false" flipV="false" rot="0">
            <a:off x="4396507" y="4889634"/>
            <a:ext cx="9494986" cy="5348842"/>
          </a:xfrm>
          <a:custGeom>
            <a:avLst/>
            <a:gdLst/>
            <a:ahLst/>
            <a:cxnLst/>
            <a:rect r="r" b="b" t="t" l="l"/>
            <a:pathLst>
              <a:path h="5348842" w="9494986">
                <a:moveTo>
                  <a:pt x="0" y="0"/>
                </a:moveTo>
                <a:lnTo>
                  <a:pt x="9494986" y="0"/>
                </a:lnTo>
                <a:lnTo>
                  <a:pt x="9494986" y="5348842"/>
                </a:lnTo>
                <a:lnTo>
                  <a:pt x="0" y="5348842"/>
                </a:lnTo>
                <a:lnTo>
                  <a:pt x="0" y="0"/>
                </a:lnTo>
                <a:close/>
              </a:path>
            </a:pathLst>
          </a:custGeom>
          <a:blipFill>
            <a:blip r:embed="rId2"/>
            <a:stretch>
              <a:fillRect l="0" t="0" r="0" b="0"/>
            </a:stretch>
          </a:blipFill>
        </p:spPr>
      </p:sp>
      <p:sp>
        <p:nvSpPr>
          <p:cNvPr name="TextBox 3" id="3"/>
          <p:cNvSpPr txBox="true"/>
          <p:nvPr/>
        </p:nvSpPr>
        <p:spPr>
          <a:xfrm rot="0">
            <a:off x="2188687" y="774199"/>
            <a:ext cx="13600552" cy="3658235"/>
          </a:xfrm>
          <a:prstGeom prst="rect">
            <a:avLst/>
          </a:prstGeom>
        </p:spPr>
        <p:txBody>
          <a:bodyPr anchor="t" rtlCol="false" tIns="0" lIns="0" bIns="0" rIns="0">
            <a:spAutoFit/>
          </a:bodyPr>
          <a:lstStyle/>
          <a:p>
            <a:pPr algn="ctr">
              <a:lnSpc>
                <a:spcPts val="3639"/>
              </a:lnSpc>
              <a:spcBef>
                <a:spcPct val="0"/>
              </a:spcBef>
            </a:pPr>
            <a:r>
              <a:rPr lang="en-US" sz="2599">
                <a:solidFill>
                  <a:srgbClr val="181718"/>
                </a:solidFill>
                <a:latin typeface="Poppins"/>
                <a:ea typeface="Poppins"/>
                <a:cs typeface="Poppins"/>
                <a:sym typeface="Poppins"/>
              </a:rPr>
              <a:t>Em tod</a:t>
            </a:r>
            <a:r>
              <a:rPr lang="en-US" sz="2599">
                <a:solidFill>
                  <a:srgbClr val="181718"/>
                </a:solidFill>
                <a:latin typeface="Poppins"/>
                <a:ea typeface="Poppins"/>
                <a:cs typeface="Poppins"/>
                <a:sym typeface="Poppins"/>
              </a:rPr>
              <a:t>os </a:t>
            </a:r>
            <a:r>
              <a:rPr lang="en-US" sz="2599">
                <a:solidFill>
                  <a:srgbClr val="181718"/>
                </a:solidFill>
                <a:latin typeface="Poppins"/>
                <a:ea typeface="Poppins"/>
                <a:cs typeface="Poppins"/>
                <a:sym typeface="Poppins"/>
              </a:rPr>
              <a:t>os tempos Satanás perseguiu, torturou e matou os filhos de Deus; mas, morrendo eles, tornaram-se vencedores.... Satanás podia torturar-lhes o corpo e matá-los, mas não tocar na vida que com Cristo estava escondida em Deus. Encerrou-os nas masmorras, mas não pôde prender-lhes o espírito. Os prisioneiros, através da escuridão do cárcere, podiam olhar para a glória e dizer: “Porque para mim tenho por certo que as aflições deste tempo presente não são para comparar com a glória que em nós há de ser revelada.” </a:t>
            </a:r>
          </a:p>
          <a:p>
            <a:pPr algn="ctr">
              <a:lnSpc>
                <a:spcPts val="3639"/>
              </a:lnSpc>
              <a:spcBef>
                <a:spcPct val="0"/>
              </a:spcBef>
            </a:pPr>
            <a:r>
              <a:rPr lang="en-US" sz="2599">
                <a:solidFill>
                  <a:srgbClr val="181718"/>
                </a:solidFill>
                <a:latin typeface="Poppins"/>
                <a:ea typeface="Poppins"/>
                <a:cs typeface="Poppins"/>
                <a:sym typeface="Poppins"/>
              </a:rPr>
              <a:t>Romanos 8:18 (p.31).</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sp>
        <p:nvSpPr>
          <p:cNvPr name="Freeform 2" id="2"/>
          <p:cNvSpPr/>
          <p:nvPr/>
        </p:nvSpPr>
        <p:spPr>
          <a:xfrm flipH="false" flipV="false" rot="0">
            <a:off x="5299086" y="627371"/>
            <a:ext cx="8622681" cy="4516129"/>
          </a:xfrm>
          <a:custGeom>
            <a:avLst/>
            <a:gdLst/>
            <a:ahLst/>
            <a:cxnLst/>
            <a:rect r="r" b="b" t="t" l="l"/>
            <a:pathLst>
              <a:path h="4516129" w="8622681">
                <a:moveTo>
                  <a:pt x="0" y="0"/>
                </a:moveTo>
                <a:lnTo>
                  <a:pt x="8622681" y="0"/>
                </a:lnTo>
                <a:lnTo>
                  <a:pt x="8622681" y="4516129"/>
                </a:lnTo>
                <a:lnTo>
                  <a:pt x="0" y="4516129"/>
                </a:lnTo>
                <a:lnTo>
                  <a:pt x="0" y="0"/>
                </a:lnTo>
                <a:close/>
              </a:path>
            </a:pathLst>
          </a:custGeom>
          <a:blipFill>
            <a:blip r:embed="rId2"/>
            <a:stretch>
              <a:fillRect l="0" t="0" r="0" b="0"/>
            </a:stretch>
          </a:blipFill>
        </p:spPr>
      </p:sp>
      <p:sp>
        <p:nvSpPr>
          <p:cNvPr name="TextBox 3" id="3"/>
          <p:cNvSpPr txBox="true"/>
          <p:nvPr/>
        </p:nvSpPr>
        <p:spPr>
          <a:xfrm rot="0">
            <a:off x="3232551" y="5749925"/>
            <a:ext cx="12755751" cy="350837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Visto tomar</a:t>
            </a:r>
            <a:r>
              <a:rPr lang="en-US" sz="2499">
                <a:solidFill>
                  <a:srgbClr val="181718"/>
                </a:solidFill>
                <a:latin typeface="Poppins"/>
                <a:ea typeface="Poppins"/>
                <a:cs typeface="Poppins"/>
                <a:sym typeface="Poppins"/>
              </a:rPr>
              <a:t> parte nos sofrimentos</a:t>
            </a:r>
            <a:r>
              <a:rPr lang="en-US" sz="2499">
                <a:solidFill>
                  <a:srgbClr val="181718"/>
                </a:solidFill>
                <a:latin typeface="Poppins"/>
                <a:ea typeface="Poppins"/>
                <a:cs typeface="Poppins"/>
                <a:sym typeface="Poppins"/>
              </a:rPr>
              <a:t> de Cristo, participará também de Sua glória. Em visão, contemplou o profeta a vitória do povo de Deus. Diz ele: “E vi um como mar de vidro misturado com fogo; e também os que saíram vitoriosos da besta, e de sua imagem, e do seu sinal, e do número do seu nome, que estavam junto ao mar de vidro, e tinham as harpas de Deus. E cantavam o cântico de Moisés, servo de Deus, e o cântico do Cordeiro, dizendo: Grandes e maravilhosas são as Tuas obras, Senhor Deus todo-poderoso! Justos e verdadeiros são os Teus caminhos, ó Rei dos santos.” Apocalipse 15:2, 3 (p.31).</a:t>
            </a:r>
          </a:p>
        </p:txBody>
      </p:sp>
    </p:spTree>
  </p:cSld>
  <p:clrMapOvr>
    <a:masterClrMapping/>
  </p:clrMapOvr>
</p:sld>
</file>

<file path=ppt/slides/slide34.xml><?xml version="1.0" encoding="utf-8"?>
<p:sld xmlns:p="http://schemas.openxmlformats.org/presentationml/2006/main" xmlns:a="http://schemas.openxmlformats.org/drawingml/2006/main">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3875970" y="3321715"/>
            <a:ext cx="10865006" cy="2497688"/>
          </a:xfrm>
          <a:prstGeom prst="rect">
            <a:avLst/>
          </a:prstGeom>
        </p:spPr>
        <p:txBody>
          <a:bodyPr anchor="t" rtlCol="false" tIns="0" lIns="0" bIns="0" rIns="0">
            <a:spAutoFit/>
          </a:bodyPr>
          <a:lstStyle/>
          <a:p>
            <a:pPr algn="ctr">
              <a:lnSpc>
                <a:spcPts val="4832"/>
              </a:lnSpc>
            </a:pPr>
            <a:r>
              <a:rPr lang="en-US" b="true" sz="4353">
                <a:solidFill>
                  <a:srgbClr val="181718"/>
                </a:solidFill>
                <a:latin typeface="Poppins Bold"/>
                <a:ea typeface="Poppins Bold"/>
                <a:cs typeface="Poppins Bold"/>
                <a:sym typeface="Poppins Bold"/>
              </a:rPr>
              <a:t>“BEM-AVENTURADOS SOIS VÓS, QUANDO VOS INJURIAREM.”</a:t>
            </a:r>
          </a:p>
          <a:p>
            <a:pPr algn="ctr">
              <a:lnSpc>
                <a:spcPts val="4832"/>
              </a:lnSpc>
            </a:pPr>
          </a:p>
          <a:p>
            <a:pPr algn="ctr">
              <a:lnSpc>
                <a:spcPts val="4832"/>
              </a:lnSpc>
            </a:pPr>
            <a:r>
              <a:rPr lang="en-US" sz="4353">
                <a:solidFill>
                  <a:srgbClr val="181718"/>
                </a:solidFill>
                <a:latin typeface="Poppins"/>
                <a:ea typeface="Poppins"/>
                <a:cs typeface="Poppins"/>
                <a:sym typeface="Poppins"/>
              </a:rPr>
              <a:t>MATEUS 5:11</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10531124" y="1211370"/>
            <a:ext cx="6728176" cy="3805301"/>
            <a:chOff x="0" y="0"/>
            <a:chExt cx="1238093" cy="700237"/>
          </a:xfrm>
        </p:grpSpPr>
        <p:sp>
          <p:nvSpPr>
            <p:cNvPr name="Freeform 3" id="3"/>
            <p:cNvSpPr/>
            <p:nvPr/>
          </p:nvSpPr>
          <p:spPr>
            <a:xfrm flipH="false" flipV="false" rot="0">
              <a:off x="0" y="0"/>
              <a:ext cx="1238093" cy="700237"/>
            </a:xfrm>
            <a:custGeom>
              <a:avLst/>
              <a:gdLst/>
              <a:ahLst/>
              <a:cxnLst/>
              <a:rect r="r" b="b" t="t" l="l"/>
              <a:pathLst>
                <a:path h="700237" w="1238093">
                  <a:moveTo>
                    <a:pt x="0" y="0"/>
                  </a:moveTo>
                  <a:lnTo>
                    <a:pt x="1238093" y="0"/>
                  </a:lnTo>
                  <a:lnTo>
                    <a:pt x="1238093" y="700237"/>
                  </a:lnTo>
                  <a:lnTo>
                    <a:pt x="0" y="700237"/>
                  </a:lnTo>
                  <a:close/>
                </a:path>
              </a:pathLst>
            </a:custGeom>
            <a:blipFill>
              <a:blip r:embed="rId2"/>
              <a:stretch>
                <a:fillRect l="0" t="-8877" r="0" b="-8877"/>
              </a:stretch>
            </a:blipFill>
          </p:spPr>
        </p:sp>
      </p:grpSp>
      <p:grpSp>
        <p:nvGrpSpPr>
          <p:cNvPr name="Group 4" id="4"/>
          <p:cNvGrpSpPr/>
          <p:nvPr/>
        </p:nvGrpSpPr>
        <p:grpSpPr>
          <a:xfrm rot="0">
            <a:off x="1028700" y="6569685"/>
            <a:ext cx="4779079" cy="3069487"/>
            <a:chOff x="0" y="0"/>
            <a:chExt cx="1207924" cy="775821"/>
          </a:xfrm>
        </p:grpSpPr>
        <p:sp>
          <p:nvSpPr>
            <p:cNvPr name="Freeform 5" id="5"/>
            <p:cNvSpPr/>
            <p:nvPr/>
          </p:nvSpPr>
          <p:spPr>
            <a:xfrm flipH="false" flipV="false" rot="0">
              <a:off x="0" y="0"/>
              <a:ext cx="1207924" cy="775821"/>
            </a:xfrm>
            <a:custGeom>
              <a:avLst/>
              <a:gdLst/>
              <a:ahLst/>
              <a:cxnLst/>
              <a:rect r="r" b="b" t="t" l="l"/>
              <a:pathLst>
                <a:path h="775821" w="1207924">
                  <a:moveTo>
                    <a:pt x="0" y="0"/>
                  </a:moveTo>
                  <a:lnTo>
                    <a:pt x="1207924" y="0"/>
                  </a:lnTo>
                  <a:lnTo>
                    <a:pt x="1207924" y="775821"/>
                  </a:lnTo>
                  <a:lnTo>
                    <a:pt x="0" y="775821"/>
                  </a:lnTo>
                  <a:close/>
                </a:path>
              </a:pathLst>
            </a:custGeom>
            <a:blipFill>
              <a:blip r:embed="rId3"/>
              <a:stretch>
                <a:fillRect l="-7091" t="0" r="-7091" b="0"/>
              </a:stretch>
            </a:blipFill>
          </p:spPr>
        </p:sp>
      </p:grpSp>
      <p:sp>
        <p:nvSpPr>
          <p:cNvPr name="TextBox 6" id="6"/>
          <p:cNvSpPr txBox="true"/>
          <p:nvPr/>
        </p:nvSpPr>
        <p:spPr>
          <a:xfrm rot="0">
            <a:off x="1204762" y="1764645"/>
            <a:ext cx="8253668" cy="2632076"/>
          </a:xfrm>
          <a:prstGeom prst="rect">
            <a:avLst/>
          </a:prstGeom>
        </p:spPr>
        <p:txBody>
          <a:bodyPr anchor="t" rtlCol="false" tIns="0" lIns="0" bIns="0" rIns="0">
            <a:spAutoFit/>
          </a:bodyPr>
          <a:lstStyle/>
          <a:p>
            <a:pPr algn="just">
              <a:lnSpc>
                <a:spcPts val="3499"/>
              </a:lnSpc>
              <a:spcBef>
                <a:spcPct val="0"/>
              </a:spcBef>
            </a:pPr>
            <a:r>
              <a:rPr lang="en-US" sz="2499">
                <a:solidFill>
                  <a:srgbClr val="181718"/>
                </a:solidFill>
                <a:latin typeface="Poppins"/>
                <a:ea typeface="Poppins"/>
                <a:cs typeface="Poppins"/>
                <a:sym typeface="Poppins"/>
              </a:rPr>
              <a:t>Jamais houve alguém que andasse entre os homens mais cruelmente caluniado do que o Filho do homem. Era desprezado e escarnecido por causa de Sua incondicional obediência aos princípios da santa lei de Deus. Aborreceram-nO sem causa</a:t>
            </a:r>
            <a:r>
              <a:rPr lang="en-US" sz="2499">
                <a:solidFill>
                  <a:srgbClr val="181718"/>
                </a:solidFill>
                <a:latin typeface="Poppins"/>
                <a:ea typeface="Poppins"/>
                <a:cs typeface="Poppins"/>
                <a:sym typeface="Poppins"/>
              </a:rPr>
              <a:t> (p. 32).</a:t>
            </a:r>
          </a:p>
        </p:txBody>
      </p:sp>
      <p:sp>
        <p:nvSpPr>
          <p:cNvPr name="TextBox 7" id="7"/>
          <p:cNvSpPr txBox="true"/>
          <p:nvPr/>
        </p:nvSpPr>
        <p:spPr>
          <a:xfrm rot="0">
            <a:off x="7100100" y="6974129"/>
            <a:ext cx="9493145" cy="2193925"/>
          </a:xfrm>
          <a:prstGeom prst="rect">
            <a:avLst/>
          </a:prstGeom>
        </p:spPr>
        <p:txBody>
          <a:bodyPr anchor="t" rtlCol="false" tIns="0" lIns="0" bIns="0" rIns="0">
            <a:spAutoFit/>
          </a:bodyPr>
          <a:lstStyle/>
          <a:p>
            <a:pPr algn="just">
              <a:lnSpc>
                <a:spcPts val="3499"/>
              </a:lnSpc>
              <a:spcBef>
                <a:spcPct val="0"/>
              </a:spcBef>
            </a:pPr>
            <a:r>
              <a:rPr lang="en-US" sz="2499">
                <a:solidFill>
                  <a:srgbClr val="181718"/>
                </a:solidFill>
                <a:latin typeface="Poppins"/>
                <a:ea typeface="Poppins"/>
                <a:cs typeface="Poppins"/>
                <a:sym typeface="Poppins"/>
              </a:rPr>
              <a:t>Todavi</a:t>
            </a:r>
            <a:r>
              <a:rPr lang="en-US" sz="2499">
                <a:solidFill>
                  <a:srgbClr val="181718"/>
                </a:solidFill>
                <a:latin typeface="Poppins"/>
                <a:ea typeface="Poppins"/>
                <a:cs typeface="Poppins"/>
                <a:sym typeface="Poppins"/>
              </a:rPr>
              <a:t>a Ele permanec</a:t>
            </a:r>
            <a:r>
              <a:rPr lang="en-US" sz="2499">
                <a:solidFill>
                  <a:srgbClr val="181718"/>
                </a:solidFill>
                <a:latin typeface="Poppins"/>
                <a:ea typeface="Poppins"/>
                <a:cs typeface="Poppins"/>
                <a:sym typeface="Poppins"/>
              </a:rPr>
              <a:t>ia calmo perante Seus inimigos, declarando que o vitupério é uma parte do legado dos cristãos, aconselhando Seus seguidores quanto à maneira de enfrentar as setas da perversidade, pedindo-lhes que não desfalecessem sob a perseguição (p.32).</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2135152" y="6847260"/>
            <a:ext cx="3053187" cy="2558706"/>
            <a:chOff x="0" y="0"/>
            <a:chExt cx="835561" cy="700237"/>
          </a:xfrm>
        </p:grpSpPr>
        <p:sp>
          <p:nvSpPr>
            <p:cNvPr name="Freeform 3" id="3"/>
            <p:cNvSpPr/>
            <p:nvPr/>
          </p:nvSpPr>
          <p:spPr>
            <a:xfrm flipH="false" flipV="false" rot="0">
              <a:off x="0" y="0"/>
              <a:ext cx="835561" cy="700237"/>
            </a:xfrm>
            <a:custGeom>
              <a:avLst/>
              <a:gdLst/>
              <a:ahLst/>
              <a:cxnLst/>
              <a:rect r="r" b="b" t="t" l="l"/>
              <a:pathLst>
                <a:path h="700237" w="835561">
                  <a:moveTo>
                    <a:pt x="0" y="0"/>
                  </a:moveTo>
                  <a:lnTo>
                    <a:pt x="835561" y="0"/>
                  </a:lnTo>
                  <a:lnTo>
                    <a:pt x="835561" y="700237"/>
                  </a:lnTo>
                  <a:lnTo>
                    <a:pt x="0" y="700237"/>
                  </a:lnTo>
                  <a:close/>
                </a:path>
              </a:pathLst>
            </a:custGeom>
            <a:blipFill>
              <a:blip r:embed="rId2"/>
              <a:stretch>
                <a:fillRect l="-12892" t="0" r="-12892" b="0"/>
              </a:stretch>
            </a:blipFill>
          </p:spPr>
        </p:sp>
      </p:grpSp>
      <p:grpSp>
        <p:nvGrpSpPr>
          <p:cNvPr name="Group 4" id="4"/>
          <p:cNvGrpSpPr/>
          <p:nvPr/>
        </p:nvGrpSpPr>
        <p:grpSpPr>
          <a:xfrm rot="0">
            <a:off x="13861250" y="6847260"/>
            <a:ext cx="3053187" cy="2558706"/>
            <a:chOff x="0" y="0"/>
            <a:chExt cx="835561" cy="700237"/>
          </a:xfrm>
        </p:grpSpPr>
        <p:sp>
          <p:nvSpPr>
            <p:cNvPr name="Freeform 5" id="5"/>
            <p:cNvSpPr/>
            <p:nvPr/>
          </p:nvSpPr>
          <p:spPr>
            <a:xfrm flipH="false" flipV="false" rot="0">
              <a:off x="0" y="0"/>
              <a:ext cx="835561" cy="700237"/>
            </a:xfrm>
            <a:custGeom>
              <a:avLst/>
              <a:gdLst/>
              <a:ahLst/>
              <a:cxnLst/>
              <a:rect r="r" b="b" t="t" l="l"/>
              <a:pathLst>
                <a:path h="700237" w="835561">
                  <a:moveTo>
                    <a:pt x="0" y="0"/>
                  </a:moveTo>
                  <a:lnTo>
                    <a:pt x="835561" y="0"/>
                  </a:lnTo>
                  <a:lnTo>
                    <a:pt x="835561" y="700237"/>
                  </a:lnTo>
                  <a:lnTo>
                    <a:pt x="0" y="700237"/>
                  </a:lnTo>
                  <a:close/>
                </a:path>
              </a:pathLst>
            </a:custGeom>
            <a:blipFill>
              <a:blip r:embed="rId3"/>
              <a:stretch>
                <a:fillRect l="-24825" t="0" r="-24825" b="0"/>
              </a:stretch>
            </a:blipFill>
          </p:spPr>
        </p:sp>
      </p:grpSp>
      <p:sp>
        <p:nvSpPr>
          <p:cNvPr name="TextBox 6" id="6"/>
          <p:cNvSpPr txBox="true"/>
          <p:nvPr/>
        </p:nvSpPr>
        <p:spPr>
          <a:xfrm rot="0">
            <a:off x="1300671" y="2104902"/>
            <a:ext cx="3887667" cy="2632076"/>
          </a:xfrm>
          <a:prstGeom prst="rect">
            <a:avLst/>
          </a:prstGeom>
        </p:spPr>
        <p:txBody>
          <a:bodyPr anchor="t" rtlCol="false" tIns="0" lIns="0" bIns="0" rIns="0">
            <a:spAutoFit/>
          </a:bodyPr>
          <a:lstStyle/>
          <a:p>
            <a:pPr algn="just">
              <a:lnSpc>
                <a:spcPts val="3499"/>
              </a:lnSpc>
              <a:spcBef>
                <a:spcPct val="0"/>
              </a:spcBef>
            </a:pPr>
            <a:r>
              <a:rPr lang="en-US" sz="2499">
                <a:solidFill>
                  <a:srgbClr val="181718"/>
                </a:solidFill>
                <a:latin typeface="Poppins"/>
                <a:ea typeface="Poppins"/>
                <a:cs typeface="Poppins"/>
                <a:sym typeface="Poppins"/>
              </a:rPr>
              <a:t>Conquanto a calúnia possa enegrecer a reputação, não pode manchar o caráter.  Este se encontra sob a guarda de Deus (p. 32).</a:t>
            </a:r>
          </a:p>
        </p:txBody>
      </p:sp>
      <p:sp>
        <p:nvSpPr>
          <p:cNvPr name="TextBox 7" id="7"/>
          <p:cNvSpPr txBox="true"/>
          <p:nvPr/>
        </p:nvSpPr>
        <p:spPr>
          <a:xfrm rot="0">
            <a:off x="7137671" y="1822450"/>
            <a:ext cx="4337802" cy="6575425"/>
          </a:xfrm>
          <a:prstGeom prst="rect">
            <a:avLst/>
          </a:prstGeom>
        </p:spPr>
        <p:txBody>
          <a:bodyPr anchor="t" rtlCol="false" tIns="0" lIns="0" bIns="0" rIns="0">
            <a:spAutoFit/>
          </a:bodyPr>
          <a:lstStyle/>
          <a:p>
            <a:pPr algn="just">
              <a:lnSpc>
                <a:spcPts val="3499"/>
              </a:lnSpc>
              <a:spcBef>
                <a:spcPct val="0"/>
              </a:spcBef>
            </a:pPr>
            <a:r>
              <a:rPr lang="en-US" sz="2499">
                <a:solidFill>
                  <a:srgbClr val="181718"/>
                </a:solidFill>
                <a:latin typeface="Poppins"/>
                <a:ea typeface="Poppins"/>
                <a:cs typeface="Poppins"/>
                <a:sym typeface="Poppins"/>
              </a:rPr>
              <a:t>Cristo está a par de tudo quanto é mal-interpretado e desfigurado pelos homens. Seus filhos podem esperar com serena paciência e confiança, por mais que sofram malignidade e desprezo; pois nada há oculto que não haja de manifestar-se, e aqueles que honram a Deus hão de por Ele ser honrados na presença dos homens e dos anjos (p. 32).</a:t>
            </a:r>
          </a:p>
        </p:txBody>
      </p:sp>
      <p:sp>
        <p:nvSpPr>
          <p:cNvPr name="TextBox 8" id="8"/>
          <p:cNvSpPr txBox="true"/>
          <p:nvPr/>
        </p:nvSpPr>
        <p:spPr>
          <a:xfrm rot="0">
            <a:off x="13371633" y="1988165"/>
            <a:ext cx="3887667" cy="2632076"/>
          </a:xfrm>
          <a:prstGeom prst="rect">
            <a:avLst/>
          </a:prstGeom>
        </p:spPr>
        <p:txBody>
          <a:bodyPr anchor="t" rtlCol="false" tIns="0" lIns="0" bIns="0" rIns="0">
            <a:spAutoFit/>
          </a:bodyPr>
          <a:lstStyle/>
          <a:p>
            <a:pPr algn="just">
              <a:lnSpc>
                <a:spcPts val="3499"/>
              </a:lnSpc>
              <a:spcBef>
                <a:spcPct val="0"/>
              </a:spcBef>
            </a:pPr>
            <a:r>
              <a:rPr lang="en-US" sz="2499">
                <a:solidFill>
                  <a:srgbClr val="181718"/>
                </a:solidFill>
                <a:latin typeface="Poppins"/>
                <a:ea typeface="Poppins"/>
                <a:cs typeface="Poppins"/>
                <a:sym typeface="Poppins"/>
              </a:rPr>
              <a:t>Gr</a:t>
            </a:r>
            <a:r>
              <a:rPr lang="en-US" sz="2499">
                <a:solidFill>
                  <a:srgbClr val="181718"/>
                </a:solidFill>
                <a:latin typeface="Poppins"/>
                <a:ea typeface="Poppins"/>
                <a:cs typeface="Poppins"/>
                <a:sym typeface="Poppins"/>
              </a:rPr>
              <a:t>ande é no Céu o galardão dos que testemunham em favor de Cristo por meio de perseguição e opróbrio (p. 33).</a:t>
            </a:r>
          </a:p>
        </p:txBody>
      </p:sp>
    </p:spTree>
  </p:cSld>
  <p:clrMapOvr>
    <a:masterClrMapping/>
  </p:clrMapOvr>
</p:sld>
</file>

<file path=ppt/slides/slide37.xml><?xml version="1.0" encoding="utf-8"?>
<p:sld xmlns:p="http://schemas.openxmlformats.org/presentationml/2006/main" xmlns:a="http://schemas.openxmlformats.org/drawingml/2006/main">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3875970" y="3321715"/>
            <a:ext cx="10865006" cy="1888088"/>
          </a:xfrm>
          <a:prstGeom prst="rect">
            <a:avLst/>
          </a:prstGeom>
        </p:spPr>
        <p:txBody>
          <a:bodyPr anchor="t" rtlCol="false" tIns="0" lIns="0" bIns="0" rIns="0">
            <a:spAutoFit/>
          </a:bodyPr>
          <a:lstStyle/>
          <a:p>
            <a:pPr algn="ctr">
              <a:lnSpc>
                <a:spcPts val="4832"/>
              </a:lnSpc>
            </a:pPr>
            <a:r>
              <a:rPr lang="en-US" b="true" sz="4353">
                <a:solidFill>
                  <a:srgbClr val="181718"/>
                </a:solidFill>
                <a:latin typeface="Poppins Bold"/>
                <a:ea typeface="Poppins Bold"/>
                <a:cs typeface="Poppins Bold"/>
                <a:sym typeface="Poppins Bold"/>
              </a:rPr>
              <a:t>“VÓS SOIS O SAL DA TERRA.”</a:t>
            </a:r>
          </a:p>
          <a:p>
            <a:pPr algn="ctr">
              <a:lnSpc>
                <a:spcPts val="4832"/>
              </a:lnSpc>
            </a:pPr>
          </a:p>
          <a:p>
            <a:pPr algn="ctr">
              <a:lnSpc>
                <a:spcPts val="4832"/>
              </a:lnSpc>
            </a:pPr>
            <a:r>
              <a:rPr lang="en-US" sz="4353">
                <a:solidFill>
                  <a:srgbClr val="181718"/>
                </a:solidFill>
                <a:latin typeface="Poppins"/>
                <a:ea typeface="Poppins"/>
                <a:cs typeface="Poppins"/>
                <a:sym typeface="Poppins"/>
              </a:rPr>
              <a:t>MATEUS 5:13</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10232083" y="717952"/>
            <a:ext cx="6728176" cy="3805301"/>
            <a:chOff x="0" y="0"/>
            <a:chExt cx="1238093" cy="700237"/>
          </a:xfrm>
        </p:grpSpPr>
        <p:sp>
          <p:nvSpPr>
            <p:cNvPr name="Freeform 3" id="3"/>
            <p:cNvSpPr/>
            <p:nvPr/>
          </p:nvSpPr>
          <p:spPr>
            <a:xfrm flipH="false" flipV="false" rot="0">
              <a:off x="0" y="0"/>
              <a:ext cx="1238093" cy="700237"/>
            </a:xfrm>
            <a:custGeom>
              <a:avLst/>
              <a:gdLst/>
              <a:ahLst/>
              <a:cxnLst/>
              <a:rect r="r" b="b" t="t" l="l"/>
              <a:pathLst>
                <a:path h="700237" w="1238093">
                  <a:moveTo>
                    <a:pt x="0" y="0"/>
                  </a:moveTo>
                  <a:lnTo>
                    <a:pt x="1238093" y="0"/>
                  </a:lnTo>
                  <a:lnTo>
                    <a:pt x="1238093" y="700237"/>
                  </a:lnTo>
                  <a:lnTo>
                    <a:pt x="0" y="700237"/>
                  </a:lnTo>
                  <a:close/>
                </a:path>
              </a:pathLst>
            </a:custGeom>
            <a:blipFill>
              <a:blip r:embed="rId2"/>
              <a:stretch>
                <a:fillRect l="0" t="-9010" r="0" b="-9010"/>
              </a:stretch>
            </a:blipFill>
          </p:spPr>
        </p:sp>
      </p:grpSp>
      <p:grpSp>
        <p:nvGrpSpPr>
          <p:cNvPr name="Group 4" id="4"/>
          <p:cNvGrpSpPr/>
          <p:nvPr/>
        </p:nvGrpSpPr>
        <p:grpSpPr>
          <a:xfrm rot="0">
            <a:off x="340853" y="5854458"/>
            <a:ext cx="6144010" cy="3654834"/>
            <a:chOff x="0" y="0"/>
            <a:chExt cx="1207924" cy="718547"/>
          </a:xfrm>
        </p:grpSpPr>
        <p:sp>
          <p:nvSpPr>
            <p:cNvPr name="Freeform 5" id="5"/>
            <p:cNvSpPr/>
            <p:nvPr/>
          </p:nvSpPr>
          <p:spPr>
            <a:xfrm flipH="false" flipV="false" rot="0">
              <a:off x="0" y="0"/>
              <a:ext cx="1207924" cy="718547"/>
            </a:xfrm>
            <a:custGeom>
              <a:avLst/>
              <a:gdLst/>
              <a:ahLst/>
              <a:cxnLst/>
              <a:rect r="r" b="b" t="t" l="l"/>
              <a:pathLst>
                <a:path h="718547" w="1207924">
                  <a:moveTo>
                    <a:pt x="0" y="0"/>
                  </a:moveTo>
                  <a:lnTo>
                    <a:pt x="1207924" y="0"/>
                  </a:lnTo>
                  <a:lnTo>
                    <a:pt x="1207924" y="718547"/>
                  </a:lnTo>
                  <a:lnTo>
                    <a:pt x="0" y="718547"/>
                  </a:lnTo>
                  <a:close/>
                </a:path>
              </a:pathLst>
            </a:custGeom>
            <a:blipFill>
              <a:blip r:embed="rId3"/>
              <a:stretch>
                <a:fillRect l="-2876" t="0" r="-2876" b="0"/>
              </a:stretch>
            </a:blipFill>
          </p:spPr>
        </p:sp>
      </p:grpSp>
      <p:sp>
        <p:nvSpPr>
          <p:cNvPr name="TextBox 6" id="6"/>
          <p:cNvSpPr txBox="true"/>
          <p:nvPr/>
        </p:nvSpPr>
        <p:spPr>
          <a:xfrm rot="0">
            <a:off x="1372597" y="1174599"/>
            <a:ext cx="8253668" cy="2101216"/>
          </a:xfrm>
          <a:prstGeom prst="rect">
            <a:avLst/>
          </a:prstGeom>
        </p:spPr>
        <p:txBody>
          <a:bodyPr anchor="t" rtlCol="false" tIns="0" lIns="0" bIns="0" rIns="0">
            <a:spAutoFit/>
          </a:bodyPr>
          <a:lstStyle/>
          <a:p>
            <a:pPr algn="just">
              <a:lnSpc>
                <a:spcPts val="3359"/>
              </a:lnSpc>
              <a:spcBef>
                <a:spcPct val="0"/>
              </a:spcBef>
            </a:pPr>
            <a:r>
              <a:rPr lang="en-US" sz="2399">
                <a:solidFill>
                  <a:srgbClr val="181718"/>
                </a:solidFill>
                <a:latin typeface="Poppins"/>
                <a:ea typeface="Poppins"/>
                <a:cs typeface="Poppins"/>
                <a:sym typeface="Poppins"/>
              </a:rPr>
              <a:t>O sal é apreciado p</a:t>
            </a:r>
            <a:r>
              <a:rPr lang="en-US" sz="2399">
                <a:solidFill>
                  <a:srgbClr val="181718"/>
                </a:solidFill>
                <a:latin typeface="Poppins"/>
                <a:ea typeface="Poppins"/>
                <a:cs typeface="Poppins"/>
                <a:sym typeface="Poppins"/>
              </a:rPr>
              <a:t>or s</a:t>
            </a:r>
            <a:r>
              <a:rPr lang="en-US" sz="2399">
                <a:solidFill>
                  <a:srgbClr val="181718"/>
                </a:solidFill>
                <a:latin typeface="Poppins"/>
                <a:ea typeface="Poppins"/>
                <a:cs typeface="Poppins"/>
                <a:sym typeface="Poppins"/>
              </a:rPr>
              <a:t>uas propriedades preservativas; e quando Deus compara Seus filhos ao sal, quer ensinar-lhes que Seu desígnio em torná-los objeto de Sua graça, é que se tornem instrumentos na salvação de outros (p. 34).</a:t>
            </a:r>
          </a:p>
        </p:txBody>
      </p:sp>
      <p:sp>
        <p:nvSpPr>
          <p:cNvPr name="TextBox 7" id="7"/>
          <p:cNvSpPr txBox="true"/>
          <p:nvPr/>
        </p:nvSpPr>
        <p:spPr>
          <a:xfrm rot="0">
            <a:off x="7230137" y="6530975"/>
            <a:ext cx="10330460" cy="2939415"/>
          </a:xfrm>
          <a:prstGeom prst="rect">
            <a:avLst/>
          </a:prstGeom>
        </p:spPr>
        <p:txBody>
          <a:bodyPr anchor="t" rtlCol="false" tIns="0" lIns="0" bIns="0" rIns="0">
            <a:spAutoFit/>
          </a:bodyPr>
          <a:lstStyle/>
          <a:p>
            <a:pPr algn="just">
              <a:lnSpc>
                <a:spcPts val="3359"/>
              </a:lnSpc>
              <a:spcBef>
                <a:spcPct val="0"/>
              </a:spcBef>
            </a:pPr>
            <a:r>
              <a:rPr lang="en-US" sz="2400">
                <a:solidFill>
                  <a:srgbClr val="181718"/>
                </a:solidFill>
                <a:latin typeface="Poppins"/>
                <a:ea typeface="Poppins"/>
                <a:cs typeface="Poppins"/>
                <a:sym typeface="Poppins"/>
              </a:rPr>
              <a:t>Enquanto ouviam as palav</a:t>
            </a:r>
            <a:r>
              <a:rPr lang="en-US" sz="2400">
                <a:solidFill>
                  <a:srgbClr val="181718"/>
                </a:solidFill>
                <a:latin typeface="Poppins"/>
                <a:ea typeface="Poppins"/>
                <a:cs typeface="Poppins"/>
                <a:sym typeface="Poppins"/>
              </a:rPr>
              <a:t>ras de Cristo,</a:t>
            </a:r>
            <a:r>
              <a:rPr lang="en-US" sz="2400">
                <a:solidFill>
                  <a:srgbClr val="181718"/>
                </a:solidFill>
                <a:latin typeface="Poppins"/>
                <a:ea typeface="Poppins"/>
                <a:cs typeface="Poppins"/>
                <a:sym typeface="Poppins"/>
              </a:rPr>
              <a:t> o povo podia ver o  alvo sal brilhando nas veredas onde fora lançado por haver perdido o seu sabor, tornando-se portanto inútil. Isto bem representava as condições dos fariseus, e o efeito de sua religião sobre a sociedade. Representa a vida de toda alma de quem se apartou o poder da graça de Deus, e que se tornou fria e destituída de Cristo (p.35).</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4726052" y="4750114"/>
            <a:ext cx="8129792" cy="4810586"/>
            <a:chOff x="0" y="0"/>
            <a:chExt cx="1597413" cy="945226"/>
          </a:xfrm>
        </p:grpSpPr>
        <p:sp>
          <p:nvSpPr>
            <p:cNvPr name="Freeform 3" id="3"/>
            <p:cNvSpPr/>
            <p:nvPr/>
          </p:nvSpPr>
          <p:spPr>
            <a:xfrm flipH="false" flipV="false" rot="0">
              <a:off x="0" y="0"/>
              <a:ext cx="1597413" cy="945226"/>
            </a:xfrm>
            <a:custGeom>
              <a:avLst/>
              <a:gdLst/>
              <a:ahLst/>
              <a:cxnLst/>
              <a:rect r="r" b="b" t="t" l="l"/>
              <a:pathLst>
                <a:path h="945226" w="1597413">
                  <a:moveTo>
                    <a:pt x="0" y="0"/>
                  </a:moveTo>
                  <a:lnTo>
                    <a:pt x="1597413" y="0"/>
                  </a:lnTo>
                  <a:lnTo>
                    <a:pt x="1597413" y="945226"/>
                  </a:lnTo>
                  <a:lnTo>
                    <a:pt x="0" y="945226"/>
                  </a:lnTo>
                  <a:close/>
                </a:path>
              </a:pathLst>
            </a:custGeom>
            <a:blipFill>
              <a:blip r:embed="rId2"/>
              <a:stretch>
                <a:fillRect l="0" t="-6332" r="0" b="-6332"/>
              </a:stretch>
            </a:blipFill>
          </p:spPr>
        </p:sp>
      </p:grpSp>
      <p:sp>
        <p:nvSpPr>
          <p:cNvPr name="TextBox 4" id="4"/>
          <p:cNvSpPr txBox="true"/>
          <p:nvPr/>
        </p:nvSpPr>
        <p:spPr>
          <a:xfrm rot="0">
            <a:off x="3474993" y="962025"/>
            <a:ext cx="10901185" cy="350837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Quando o amor enche o</a:t>
            </a:r>
            <a:r>
              <a:rPr lang="en-US" sz="2499">
                <a:solidFill>
                  <a:srgbClr val="181718"/>
                </a:solidFill>
                <a:latin typeface="Poppins"/>
                <a:ea typeface="Poppins"/>
                <a:cs typeface="Poppins"/>
                <a:sym typeface="Poppins"/>
              </a:rPr>
              <a:t> coração, flu</a:t>
            </a:r>
            <a:r>
              <a:rPr lang="en-US" sz="2499">
                <a:solidFill>
                  <a:srgbClr val="181718"/>
                </a:solidFill>
                <a:latin typeface="Poppins"/>
                <a:ea typeface="Poppins"/>
                <a:cs typeface="Poppins"/>
                <a:sym typeface="Poppins"/>
              </a:rPr>
              <a:t>irá para os outros, não por causa de favores recebidos deles, mas por que é o amor o princípio da ação. O amor modifica o caráter, rege os impulsos, subjuga a inimizade e enobrece as afeições. Este amor é vasto como o Universo, e está em harmonia com o dos anjos ministradores. Nutrido no coração, adoça a vida inteira e derrama seus benefícios sobre todos ao redor. É isto, e isto unicamente, que nos pode tornar o sal da Terra (p. 36).</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1506057" y="6255092"/>
            <a:ext cx="5837038" cy="3453910"/>
            <a:chOff x="0" y="0"/>
            <a:chExt cx="1597413" cy="945226"/>
          </a:xfrm>
        </p:grpSpPr>
        <p:sp>
          <p:nvSpPr>
            <p:cNvPr name="Freeform 3" id="3"/>
            <p:cNvSpPr/>
            <p:nvPr/>
          </p:nvSpPr>
          <p:spPr>
            <a:xfrm flipH="false" flipV="false" rot="0">
              <a:off x="0" y="0"/>
              <a:ext cx="1597413" cy="945226"/>
            </a:xfrm>
            <a:custGeom>
              <a:avLst/>
              <a:gdLst/>
              <a:ahLst/>
              <a:cxnLst/>
              <a:rect r="r" b="b" t="t" l="l"/>
              <a:pathLst>
                <a:path h="945226" w="1597413">
                  <a:moveTo>
                    <a:pt x="0" y="0"/>
                  </a:moveTo>
                  <a:lnTo>
                    <a:pt x="1597413" y="0"/>
                  </a:lnTo>
                  <a:lnTo>
                    <a:pt x="1597413" y="945226"/>
                  </a:lnTo>
                  <a:lnTo>
                    <a:pt x="0" y="945226"/>
                  </a:lnTo>
                  <a:close/>
                </a:path>
              </a:pathLst>
            </a:custGeom>
            <a:blipFill>
              <a:blip r:embed="rId2"/>
              <a:stretch>
                <a:fillRect l="0" t="-13691" r="0" b="-13691"/>
              </a:stretch>
            </a:blipFill>
          </p:spPr>
        </p:sp>
      </p:grpSp>
      <p:grpSp>
        <p:nvGrpSpPr>
          <p:cNvPr name="Group 4" id="4"/>
          <p:cNvGrpSpPr/>
          <p:nvPr/>
        </p:nvGrpSpPr>
        <p:grpSpPr>
          <a:xfrm rot="0">
            <a:off x="10381132" y="1787476"/>
            <a:ext cx="6553267" cy="3089121"/>
            <a:chOff x="0" y="0"/>
            <a:chExt cx="1087787" cy="512768"/>
          </a:xfrm>
        </p:grpSpPr>
        <p:sp>
          <p:nvSpPr>
            <p:cNvPr name="Freeform 5" id="5"/>
            <p:cNvSpPr/>
            <p:nvPr/>
          </p:nvSpPr>
          <p:spPr>
            <a:xfrm flipH="false" flipV="false" rot="0">
              <a:off x="0" y="0"/>
              <a:ext cx="1087787" cy="512768"/>
            </a:xfrm>
            <a:custGeom>
              <a:avLst/>
              <a:gdLst/>
              <a:ahLst/>
              <a:cxnLst/>
              <a:rect r="r" b="b" t="t" l="l"/>
              <a:pathLst>
                <a:path h="512768" w="1087787">
                  <a:moveTo>
                    <a:pt x="0" y="0"/>
                  </a:moveTo>
                  <a:lnTo>
                    <a:pt x="1087787" y="0"/>
                  </a:lnTo>
                  <a:lnTo>
                    <a:pt x="1087787" y="512768"/>
                  </a:lnTo>
                  <a:lnTo>
                    <a:pt x="0" y="512768"/>
                  </a:lnTo>
                  <a:close/>
                </a:path>
              </a:pathLst>
            </a:custGeom>
            <a:blipFill>
              <a:blip r:embed="rId3"/>
              <a:stretch>
                <a:fillRect l="0" t="-20801" r="0" b="-20801"/>
              </a:stretch>
            </a:blipFill>
          </p:spPr>
        </p:sp>
      </p:grpSp>
      <p:sp>
        <p:nvSpPr>
          <p:cNvPr name="TextBox 6" id="6"/>
          <p:cNvSpPr txBox="true"/>
          <p:nvPr/>
        </p:nvSpPr>
        <p:spPr>
          <a:xfrm rot="0">
            <a:off x="811816" y="923036"/>
            <a:ext cx="10665082" cy="316103"/>
          </a:xfrm>
          <a:prstGeom prst="rect">
            <a:avLst/>
          </a:prstGeom>
        </p:spPr>
        <p:txBody>
          <a:bodyPr anchor="t" rtlCol="false" tIns="0" lIns="0" bIns="0" rIns="0">
            <a:spAutoFit/>
          </a:bodyPr>
          <a:lstStyle/>
          <a:p>
            <a:pPr algn="l">
              <a:lnSpc>
                <a:spcPts val="2295"/>
              </a:lnSpc>
            </a:pPr>
            <a:r>
              <a:rPr lang="en-US" sz="2799" b="true">
                <a:solidFill>
                  <a:srgbClr val="1351AA"/>
                </a:solidFill>
                <a:latin typeface="Aileron Heavy"/>
                <a:ea typeface="Aileron Heavy"/>
                <a:cs typeface="Aileron Heavy"/>
                <a:sym typeface="Aileron Heavy"/>
              </a:rPr>
              <a:t>OS DISCIPULOS ACREDITAVAM EM UM REINO TERRESTRE</a:t>
            </a:r>
          </a:p>
        </p:txBody>
      </p:sp>
      <p:sp>
        <p:nvSpPr>
          <p:cNvPr name="TextBox 7" id="7"/>
          <p:cNvSpPr txBox="true"/>
          <p:nvPr/>
        </p:nvSpPr>
        <p:spPr>
          <a:xfrm rot="0">
            <a:off x="811816" y="2089175"/>
            <a:ext cx="9121890" cy="2399031"/>
          </a:xfrm>
          <a:prstGeom prst="rect">
            <a:avLst/>
          </a:prstGeom>
        </p:spPr>
        <p:txBody>
          <a:bodyPr anchor="t" rtlCol="false" tIns="0" lIns="0" bIns="0" rIns="0">
            <a:spAutoFit/>
          </a:bodyPr>
          <a:lstStyle/>
          <a:p>
            <a:pPr algn="just">
              <a:lnSpc>
                <a:spcPts val="3219"/>
              </a:lnSpc>
              <a:spcBef>
                <a:spcPct val="0"/>
              </a:spcBef>
            </a:pPr>
            <a:r>
              <a:rPr lang="en-US" sz="2299">
                <a:solidFill>
                  <a:srgbClr val="181718"/>
                </a:solidFill>
                <a:latin typeface="Poppins"/>
                <a:ea typeface="Poppins"/>
                <a:cs typeface="Poppins"/>
                <a:sym typeface="Poppins"/>
              </a:rPr>
              <a:t>G</a:t>
            </a:r>
            <a:r>
              <a:rPr lang="en-US" sz="2299">
                <a:solidFill>
                  <a:srgbClr val="181718"/>
                </a:solidFill>
                <a:latin typeface="Poppins"/>
                <a:ea typeface="Poppins"/>
                <a:cs typeface="Poppins"/>
                <a:sym typeface="Poppins"/>
              </a:rPr>
              <a:t>rande era a</a:t>
            </a:r>
            <a:r>
              <a:rPr lang="en-US" sz="2299">
                <a:solidFill>
                  <a:srgbClr val="181718"/>
                </a:solidFill>
                <a:latin typeface="Poppins"/>
                <a:ea typeface="Poppins"/>
                <a:cs typeface="Poppins"/>
                <a:sym typeface="Poppins"/>
              </a:rPr>
              <a:t> obra ainda a fazer por esses discípulos antes de se acharem preparados para a sagrada missão que lhes seria confiada quando Jesus houvesse de ascender ao Céu. Todavia eles correspondiam ao amor de Cristo e, conquanto tardios de coração para crer, Jesus via neles aqueles a quem podia educar e disciplinar para Sua grande obra (p. 11 e 12).</a:t>
            </a:r>
          </a:p>
        </p:txBody>
      </p:sp>
      <p:sp>
        <p:nvSpPr>
          <p:cNvPr name="TextBox 8" id="8"/>
          <p:cNvSpPr txBox="true"/>
          <p:nvPr/>
        </p:nvSpPr>
        <p:spPr>
          <a:xfrm rot="0">
            <a:off x="7720444" y="6893022"/>
            <a:ext cx="9717280" cy="2799081"/>
          </a:xfrm>
          <a:prstGeom prst="rect">
            <a:avLst/>
          </a:prstGeom>
        </p:spPr>
        <p:txBody>
          <a:bodyPr anchor="t" rtlCol="false" tIns="0" lIns="0" bIns="0" rIns="0">
            <a:spAutoFit/>
          </a:bodyPr>
          <a:lstStyle/>
          <a:p>
            <a:pPr algn="just">
              <a:lnSpc>
                <a:spcPts val="3219"/>
              </a:lnSpc>
              <a:spcBef>
                <a:spcPct val="0"/>
              </a:spcBef>
            </a:pPr>
            <a:r>
              <a:rPr lang="en-US" sz="2299">
                <a:solidFill>
                  <a:srgbClr val="181718"/>
                </a:solidFill>
                <a:latin typeface="Poppins"/>
                <a:ea typeface="Poppins"/>
                <a:cs typeface="Poppins"/>
                <a:sym typeface="Poppins"/>
              </a:rPr>
              <a:t>Soz</a:t>
            </a:r>
            <a:r>
              <a:rPr lang="en-US" sz="2299">
                <a:solidFill>
                  <a:srgbClr val="181718"/>
                </a:solidFill>
                <a:latin typeface="Poppins"/>
                <a:ea typeface="Poppins"/>
                <a:cs typeface="Poppins"/>
                <a:sym typeface="Poppins"/>
              </a:rPr>
              <a:t>i</a:t>
            </a:r>
            <a:r>
              <a:rPr lang="en-US" sz="2299">
                <a:solidFill>
                  <a:srgbClr val="181718"/>
                </a:solidFill>
                <a:latin typeface="Poppins"/>
                <a:ea typeface="Poppins"/>
                <a:cs typeface="Poppins"/>
                <a:sym typeface="Poppins"/>
              </a:rPr>
              <a:t>nho sobre um monte próximo ao mar da Galiléia, Jesus passara toda a noite em oração por esses escolhidos. Ao alvorecer, chamara-os a Si e, com palavras de oração e instruções, impôslhes as mãos numa bênção, separando-os para a obra do evangelho. Depois, dirigiu-Se com eles à praia onde, bem cedinho, já</a:t>
            </a:r>
            <a:r>
              <a:rPr lang="en-US" b="true" sz="2299">
                <a:solidFill>
                  <a:srgbClr val="181718"/>
                </a:solidFill>
                <a:latin typeface="Poppins Bold"/>
                <a:ea typeface="Poppins Bold"/>
                <a:cs typeface="Poppins Bold"/>
                <a:sym typeface="Poppins Bold"/>
              </a:rPr>
              <a:t> uma grande multidão</a:t>
            </a:r>
            <a:r>
              <a:rPr lang="en-US" sz="2299">
                <a:solidFill>
                  <a:srgbClr val="181718"/>
                </a:solidFill>
                <a:latin typeface="Poppins"/>
                <a:ea typeface="Poppins"/>
                <a:cs typeface="Poppins"/>
                <a:sym typeface="Poppins"/>
              </a:rPr>
              <a:t> começara a ajuntar-se (p.12).</a:t>
            </a:r>
          </a:p>
        </p:txBody>
      </p:sp>
    </p:spTree>
  </p:cSld>
  <p:clrMapOvr>
    <a:masterClrMapping/>
  </p:clrMapOvr>
</p:sld>
</file>

<file path=ppt/slides/slide40.xml><?xml version="1.0" encoding="utf-8"?>
<p:sld xmlns:p="http://schemas.openxmlformats.org/presentationml/2006/main" xmlns:a="http://schemas.openxmlformats.org/drawingml/2006/main">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3875970" y="3321715"/>
            <a:ext cx="10865006" cy="1888088"/>
          </a:xfrm>
          <a:prstGeom prst="rect">
            <a:avLst/>
          </a:prstGeom>
        </p:spPr>
        <p:txBody>
          <a:bodyPr anchor="t" rtlCol="false" tIns="0" lIns="0" bIns="0" rIns="0">
            <a:spAutoFit/>
          </a:bodyPr>
          <a:lstStyle/>
          <a:p>
            <a:pPr algn="ctr">
              <a:lnSpc>
                <a:spcPts val="4832"/>
              </a:lnSpc>
            </a:pPr>
            <a:r>
              <a:rPr lang="en-US" b="true" sz="4353">
                <a:solidFill>
                  <a:srgbClr val="181718"/>
                </a:solidFill>
                <a:latin typeface="Poppins Bold"/>
                <a:ea typeface="Poppins Bold"/>
                <a:cs typeface="Poppins Bold"/>
                <a:sym typeface="Poppins Bold"/>
              </a:rPr>
              <a:t>“VÓS SOIS A LUZ DO MUNDO.”</a:t>
            </a:r>
          </a:p>
          <a:p>
            <a:pPr algn="ctr">
              <a:lnSpc>
                <a:spcPts val="4832"/>
              </a:lnSpc>
            </a:pPr>
          </a:p>
          <a:p>
            <a:pPr algn="ctr">
              <a:lnSpc>
                <a:spcPts val="4832"/>
              </a:lnSpc>
            </a:pPr>
            <a:r>
              <a:rPr lang="en-US" sz="4353">
                <a:solidFill>
                  <a:srgbClr val="181718"/>
                </a:solidFill>
                <a:latin typeface="Poppins"/>
                <a:ea typeface="Poppins"/>
                <a:cs typeface="Poppins"/>
                <a:sym typeface="Poppins"/>
              </a:rPr>
              <a:t>MATEUS 5:14</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1242954" y="5450027"/>
            <a:ext cx="4115424" cy="3448909"/>
            <a:chOff x="0" y="0"/>
            <a:chExt cx="835561" cy="700237"/>
          </a:xfrm>
        </p:grpSpPr>
        <p:sp>
          <p:nvSpPr>
            <p:cNvPr name="Freeform 3" id="3"/>
            <p:cNvSpPr/>
            <p:nvPr/>
          </p:nvSpPr>
          <p:spPr>
            <a:xfrm flipH="false" flipV="false" rot="0">
              <a:off x="0" y="0"/>
              <a:ext cx="835561" cy="700237"/>
            </a:xfrm>
            <a:custGeom>
              <a:avLst/>
              <a:gdLst/>
              <a:ahLst/>
              <a:cxnLst/>
              <a:rect r="r" b="b" t="t" l="l"/>
              <a:pathLst>
                <a:path h="700237" w="835561">
                  <a:moveTo>
                    <a:pt x="0" y="0"/>
                  </a:moveTo>
                  <a:lnTo>
                    <a:pt x="835561" y="0"/>
                  </a:lnTo>
                  <a:lnTo>
                    <a:pt x="835561" y="700237"/>
                  </a:lnTo>
                  <a:lnTo>
                    <a:pt x="0" y="700237"/>
                  </a:lnTo>
                  <a:close/>
                </a:path>
              </a:pathLst>
            </a:custGeom>
            <a:blipFill>
              <a:blip r:embed="rId2"/>
              <a:stretch>
                <a:fillRect l="-12895" t="0" r="-12895" b="0"/>
              </a:stretch>
            </a:blipFill>
          </p:spPr>
        </p:sp>
      </p:grpSp>
      <p:sp>
        <p:nvSpPr>
          <p:cNvPr name="Freeform 4" id="4"/>
          <p:cNvSpPr/>
          <p:nvPr/>
        </p:nvSpPr>
        <p:spPr>
          <a:xfrm flipH="false" flipV="false" rot="0">
            <a:off x="9144000" y="0"/>
            <a:ext cx="11301259" cy="5297465"/>
          </a:xfrm>
          <a:custGeom>
            <a:avLst/>
            <a:gdLst/>
            <a:ahLst/>
            <a:cxnLst/>
            <a:rect r="r" b="b" t="t" l="l"/>
            <a:pathLst>
              <a:path h="5297465" w="11301259">
                <a:moveTo>
                  <a:pt x="0" y="0"/>
                </a:moveTo>
                <a:lnTo>
                  <a:pt x="11301259" y="0"/>
                </a:lnTo>
                <a:lnTo>
                  <a:pt x="11301259" y="5297465"/>
                </a:lnTo>
                <a:lnTo>
                  <a:pt x="0" y="5297465"/>
                </a:lnTo>
                <a:lnTo>
                  <a:pt x="0" y="0"/>
                </a:lnTo>
                <a:close/>
              </a:path>
            </a:pathLst>
          </a:custGeom>
          <a:blipFill>
            <a:blip r:embed="rId3"/>
            <a:stretch>
              <a:fillRect l="0" t="0" r="0" b="0"/>
            </a:stretch>
          </a:blipFill>
        </p:spPr>
      </p:sp>
      <p:sp>
        <p:nvSpPr>
          <p:cNvPr name="TextBox 5" id="5"/>
          <p:cNvSpPr txBox="true"/>
          <p:nvPr/>
        </p:nvSpPr>
        <p:spPr>
          <a:xfrm rot="0">
            <a:off x="2344481" y="962025"/>
            <a:ext cx="8194718" cy="263207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Como</a:t>
            </a:r>
            <a:r>
              <a:rPr lang="en-US" sz="2499">
                <a:solidFill>
                  <a:srgbClr val="181718"/>
                </a:solidFill>
                <a:latin typeface="Poppins"/>
                <a:ea typeface="Poppins"/>
                <a:cs typeface="Poppins"/>
                <a:sym typeface="Poppins"/>
              </a:rPr>
              <a:t> sai</a:t>
            </a:r>
            <a:r>
              <a:rPr lang="en-US" sz="2499">
                <a:solidFill>
                  <a:srgbClr val="181718"/>
                </a:solidFill>
                <a:latin typeface="Poppins"/>
                <a:ea typeface="Poppins"/>
                <a:cs typeface="Poppins"/>
                <a:sym typeface="Poppins"/>
              </a:rPr>
              <a:t> o Sol em sua missão de amor, desvanecendo as sombras da noite e despertando o mundo para a vida, assim os seguidores de Cristo devem ir em sua missão, difundindo a luz do Céu sobre os que se encontram nas trevas do erro e do pecado (p.37).</a:t>
            </a:r>
          </a:p>
        </p:txBody>
      </p:sp>
      <p:sp>
        <p:nvSpPr>
          <p:cNvPr name="TextBox 6" id="6"/>
          <p:cNvSpPr txBox="true"/>
          <p:nvPr/>
        </p:nvSpPr>
        <p:spPr>
          <a:xfrm rot="0">
            <a:off x="6826646" y="5828711"/>
            <a:ext cx="10432654" cy="307022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De si mesma a humanidade não possu</a:t>
            </a:r>
            <a:r>
              <a:rPr lang="en-US" sz="2499">
                <a:solidFill>
                  <a:srgbClr val="181718"/>
                </a:solidFill>
                <a:latin typeface="Poppins"/>
                <a:ea typeface="Poppins"/>
                <a:cs typeface="Poppins"/>
                <a:sym typeface="Poppins"/>
              </a:rPr>
              <a:t>i luz. Separados de Cristo,</a:t>
            </a:r>
            <a:r>
              <a:rPr lang="en-US" sz="2499">
                <a:solidFill>
                  <a:srgbClr val="181718"/>
                </a:solidFill>
                <a:latin typeface="Poppins"/>
                <a:ea typeface="Poppins"/>
                <a:cs typeface="Poppins"/>
                <a:sym typeface="Poppins"/>
              </a:rPr>
              <a:t> somos semelhantes a um círio não aceso, como a Lua quando tem a face voltada para o lado contrário ao Sol; não temos um único raio luminoso a lançar sobre a treva do mundo. Ao volver-nos, porém, para o Sol da Justiça, ao nos pormos em contato com Cristo, a alma inteira é iluminada com o brilho da divina presença (p.37).</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sp>
        <p:nvSpPr>
          <p:cNvPr name="Freeform 2" id="2"/>
          <p:cNvSpPr/>
          <p:nvPr/>
        </p:nvSpPr>
        <p:spPr>
          <a:xfrm flipH="false" flipV="false" rot="0">
            <a:off x="1355614" y="1897011"/>
            <a:ext cx="8383401" cy="5889339"/>
          </a:xfrm>
          <a:custGeom>
            <a:avLst/>
            <a:gdLst/>
            <a:ahLst/>
            <a:cxnLst/>
            <a:rect r="r" b="b" t="t" l="l"/>
            <a:pathLst>
              <a:path h="5889339" w="8383401">
                <a:moveTo>
                  <a:pt x="0" y="0"/>
                </a:moveTo>
                <a:lnTo>
                  <a:pt x="8383400" y="0"/>
                </a:lnTo>
                <a:lnTo>
                  <a:pt x="8383400" y="5889339"/>
                </a:lnTo>
                <a:lnTo>
                  <a:pt x="0" y="5889339"/>
                </a:lnTo>
                <a:lnTo>
                  <a:pt x="0" y="0"/>
                </a:lnTo>
                <a:close/>
              </a:path>
            </a:pathLst>
          </a:custGeom>
          <a:blipFill>
            <a:blip r:embed="rId2"/>
            <a:stretch>
              <a:fillRect l="0" t="0" r="0" b="0"/>
            </a:stretch>
          </a:blipFill>
        </p:spPr>
      </p:sp>
      <p:sp>
        <p:nvSpPr>
          <p:cNvPr name="TextBox 3" id="3"/>
          <p:cNvSpPr txBox="true"/>
          <p:nvPr/>
        </p:nvSpPr>
        <p:spPr>
          <a:xfrm rot="0">
            <a:off x="10870972" y="858340"/>
            <a:ext cx="6595136" cy="7773035"/>
          </a:xfrm>
          <a:prstGeom prst="rect">
            <a:avLst/>
          </a:prstGeom>
        </p:spPr>
        <p:txBody>
          <a:bodyPr anchor="t" rtlCol="false" tIns="0" lIns="0" bIns="0" rIns="0">
            <a:spAutoFit/>
          </a:bodyPr>
          <a:lstStyle/>
          <a:p>
            <a:pPr algn="ctr">
              <a:lnSpc>
                <a:spcPts val="3639"/>
              </a:lnSpc>
              <a:spcBef>
                <a:spcPct val="0"/>
              </a:spcBef>
            </a:pPr>
            <a:r>
              <a:rPr lang="en-US" sz="2599">
                <a:solidFill>
                  <a:srgbClr val="181718"/>
                </a:solidFill>
                <a:latin typeface="Poppins"/>
                <a:ea typeface="Poppins"/>
                <a:cs typeface="Poppins"/>
                <a:sym typeface="Poppins"/>
              </a:rPr>
              <a:t>As palavras do Salvad</a:t>
            </a:r>
            <a:r>
              <a:rPr lang="en-US" sz="2599">
                <a:solidFill>
                  <a:srgbClr val="181718"/>
                </a:solidFill>
                <a:latin typeface="Poppins"/>
                <a:ea typeface="Poppins"/>
                <a:cs typeface="Poppins"/>
                <a:sym typeface="Poppins"/>
              </a:rPr>
              <a:t>or: “Vós</a:t>
            </a:r>
            <a:r>
              <a:rPr lang="en-US" sz="2599">
                <a:solidFill>
                  <a:srgbClr val="181718"/>
                </a:solidFill>
                <a:latin typeface="Poppins"/>
                <a:ea typeface="Poppins"/>
                <a:cs typeface="Poppins"/>
                <a:sym typeface="Poppins"/>
              </a:rPr>
              <a:t> sois a luz do mundo”, indicam haver Ele confiado a Seus seguidores uma missão mundial. Nos dias de Cristo, o egoísmo, o orgulho e o preconceito haviam construído um alto muro de separação entre os indicados guardiões dos sagrados oráculos e qualquer outra nação do globo. Mas o Salvador viera mudar tudo isto. As palavras que o povo Lhe estava ouvindo dos lábios eram diversas de tudo quanto sempre tinham ouvido dos sacerdotes e rabis. Cristo derriba a parede de separação, o amor próprio, o separatista preconceito de nacionalidade, e ensina amor a toda a família humana (p. 39).</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14583668" y="1666353"/>
            <a:ext cx="3704332" cy="6954293"/>
            <a:chOff x="0" y="0"/>
            <a:chExt cx="420964" cy="790293"/>
          </a:xfrm>
        </p:grpSpPr>
        <p:sp>
          <p:nvSpPr>
            <p:cNvPr name="Freeform 3" id="3"/>
            <p:cNvSpPr/>
            <p:nvPr/>
          </p:nvSpPr>
          <p:spPr>
            <a:xfrm flipH="false" flipV="false" rot="0">
              <a:off x="0" y="0"/>
              <a:ext cx="420964" cy="790293"/>
            </a:xfrm>
            <a:custGeom>
              <a:avLst/>
              <a:gdLst/>
              <a:ahLst/>
              <a:cxnLst/>
              <a:rect r="r" b="b" t="t" l="l"/>
              <a:pathLst>
                <a:path h="790293" w="420964">
                  <a:moveTo>
                    <a:pt x="18810" y="0"/>
                  </a:moveTo>
                  <a:lnTo>
                    <a:pt x="402154" y="0"/>
                  </a:lnTo>
                  <a:cubicBezTo>
                    <a:pt x="412543" y="0"/>
                    <a:pt x="420964" y="8421"/>
                    <a:pt x="420964" y="18810"/>
                  </a:cubicBezTo>
                  <a:lnTo>
                    <a:pt x="420964" y="771483"/>
                  </a:lnTo>
                  <a:cubicBezTo>
                    <a:pt x="420964" y="781872"/>
                    <a:pt x="412543" y="790293"/>
                    <a:pt x="402154" y="790293"/>
                  </a:cubicBezTo>
                  <a:lnTo>
                    <a:pt x="18810" y="790293"/>
                  </a:lnTo>
                  <a:cubicBezTo>
                    <a:pt x="8421" y="790293"/>
                    <a:pt x="0" y="781872"/>
                    <a:pt x="0" y="771483"/>
                  </a:cubicBezTo>
                  <a:lnTo>
                    <a:pt x="0" y="18810"/>
                  </a:lnTo>
                  <a:cubicBezTo>
                    <a:pt x="0" y="8421"/>
                    <a:pt x="8421" y="0"/>
                    <a:pt x="18810" y="0"/>
                  </a:cubicBezTo>
                  <a:close/>
                </a:path>
              </a:pathLst>
            </a:custGeom>
            <a:blipFill>
              <a:blip r:embed="rId2"/>
              <a:stretch>
                <a:fillRect l="-12578" t="0" r="-12578" b="0"/>
              </a:stretch>
            </a:blipFill>
            <a:ln cap="sq">
              <a:noFill/>
              <a:prstDash val="solid"/>
              <a:miter/>
            </a:ln>
          </p:spPr>
        </p:sp>
      </p:grpSp>
      <p:sp>
        <p:nvSpPr>
          <p:cNvPr name="TextBox 4" id="4"/>
          <p:cNvSpPr txBox="true"/>
          <p:nvPr/>
        </p:nvSpPr>
        <p:spPr>
          <a:xfrm rot="0">
            <a:off x="4642591" y="1878225"/>
            <a:ext cx="5561191" cy="219392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Como os raios do Sol penet</a:t>
            </a:r>
            <a:r>
              <a:rPr lang="en-US" sz="2499">
                <a:solidFill>
                  <a:srgbClr val="181718"/>
                </a:solidFill>
                <a:latin typeface="Poppins"/>
                <a:ea typeface="Poppins"/>
                <a:cs typeface="Poppins"/>
                <a:sym typeface="Poppins"/>
              </a:rPr>
              <a:t>ram a</a:t>
            </a:r>
            <a:r>
              <a:rPr lang="en-US" sz="2499">
                <a:solidFill>
                  <a:srgbClr val="181718"/>
                </a:solidFill>
                <a:latin typeface="Poppins"/>
                <a:ea typeface="Poppins"/>
                <a:cs typeface="Poppins"/>
                <a:sym typeface="Poppins"/>
              </a:rPr>
              <a:t>té aos mais afastados recantos do globo, assim designa Deus que a luz do evangelho se estenda a toda alma sobre a Terra (p. 39).</a:t>
            </a:r>
          </a:p>
        </p:txBody>
      </p:sp>
      <p:sp>
        <p:nvSpPr>
          <p:cNvPr name="TextBox 5" id="5"/>
          <p:cNvSpPr txBox="true"/>
          <p:nvPr/>
        </p:nvSpPr>
        <p:spPr>
          <a:xfrm rot="0">
            <a:off x="3324996" y="5749925"/>
            <a:ext cx="8196381" cy="350837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As </a:t>
            </a:r>
            <a:r>
              <a:rPr lang="en-US" sz="2499">
                <a:solidFill>
                  <a:srgbClr val="181718"/>
                </a:solidFill>
                <a:latin typeface="Poppins"/>
                <a:ea typeface="Poppins"/>
                <a:cs typeface="Poppins"/>
                <a:sym typeface="Poppins"/>
              </a:rPr>
              <a:t>p</a:t>
            </a:r>
            <a:r>
              <a:rPr lang="en-US" sz="2499">
                <a:solidFill>
                  <a:srgbClr val="181718"/>
                </a:solidFill>
                <a:latin typeface="Poppins"/>
                <a:ea typeface="Poppins"/>
                <a:cs typeface="Poppins"/>
                <a:sym typeface="Poppins"/>
              </a:rPr>
              <a:t>rovações suportadas com paciência, as bênçãos recebidas com gratidão, as tentações resistidas varonilmente, a mansidão, a bondade, misericórdia e amor manifestados habitualmente, são luzes que resplandecem no caráter, em contraste com as trevas do coração egoísta, em que nunca brilhou a luz da vida.</a:t>
            </a:r>
          </a:p>
          <a:p>
            <a:pPr algn="ctr">
              <a:lnSpc>
                <a:spcPts val="3499"/>
              </a:lnSpc>
              <a:spcBef>
                <a:spcPct val="0"/>
              </a:spcBef>
            </a:pPr>
            <a:r>
              <a:rPr lang="en-US" sz="2499">
                <a:solidFill>
                  <a:srgbClr val="181718"/>
                </a:solidFill>
                <a:latin typeface="Poppins"/>
                <a:ea typeface="Poppins"/>
                <a:cs typeface="Poppins"/>
                <a:sym typeface="Poppins"/>
              </a:rPr>
              <a:t>(p. 40).</a:t>
            </a:r>
          </a:p>
        </p:txBody>
      </p:sp>
    </p:spTree>
  </p:cSld>
  <p:clrMapOvr>
    <a:masterClrMapping/>
  </p:clrMapOvr>
</p:sld>
</file>

<file path=ppt/slides/slide44.xml><?xml version="1.0" encoding="utf-8"?>
<p:sld xmlns:p="http://schemas.openxmlformats.org/presentationml/2006/main" xmlns:a="http://schemas.openxmlformats.org/drawingml/2006/main">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872032" y="860389"/>
            <a:ext cx="12051456" cy="1713586"/>
          </a:xfrm>
          <a:prstGeom prst="rect">
            <a:avLst/>
          </a:prstGeom>
        </p:spPr>
        <p:txBody>
          <a:bodyPr anchor="t" rtlCol="false" tIns="0" lIns="0" bIns="0" rIns="0">
            <a:spAutoFit/>
          </a:bodyPr>
          <a:lstStyle/>
          <a:p>
            <a:pPr algn="l">
              <a:lnSpc>
                <a:spcPts val="6344"/>
              </a:lnSpc>
            </a:pPr>
            <a:r>
              <a:rPr lang="en-US" sz="8031" b="true">
                <a:solidFill>
                  <a:srgbClr val="1351AA"/>
                </a:solidFill>
                <a:latin typeface="Aileron Heavy"/>
                <a:ea typeface="Aileron Heavy"/>
                <a:cs typeface="Aileron Heavy"/>
                <a:sym typeface="Aileron Heavy"/>
              </a:rPr>
              <a:t>3 - A ESPIRITUALIDADE DA LEI</a:t>
            </a:r>
          </a:p>
        </p:txBody>
      </p:sp>
      <p:sp>
        <p:nvSpPr>
          <p:cNvPr name="TextBox 3" id="3"/>
          <p:cNvSpPr txBox="true"/>
          <p:nvPr/>
        </p:nvSpPr>
        <p:spPr>
          <a:xfrm rot="0">
            <a:off x="3711497" y="4356242"/>
            <a:ext cx="10865006" cy="1888088"/>
          </a:xfrm>
          <a:prstGeom prst="rect">
            <a:avLst/>
          </a:prstGeom>
        </p:spPr>
        <p:txBody>
          <a:bodyPr anchor="t" rtlCol="false" tIns="0" lIns="0" bIns="0" rIns="0">
            <a:spAutoFit/>
          </a:bodyPr>
          <a:lstStyle/>
          <a:p>
            <a:pPr algn="ctr">
              <a:lnSpc>
                <a:spcPts val="4832"/>
              </a:lnSpc>
            </a:pPr>
            <a:r>
              <a:rPr lang="en-US" b="true" sz="4353">
                <a:solidFill>
                  <a:srgbClr val="181718"/>
                </a:solidFill>
                <a:latin typeface="Poppins Bold"/>
                <a:ea typeface="Poppins Bold"/>
                <a:cs typeface="Poppins Bold"/>
                <a:sym typeface="Poppins Bold"/>
              </a:rPr>
              <a:t>“NÃO VIM AB-ROGAR, MAS CUMPRIR.”</a:t>
            </a:r>
          </a:p>
          <a:p>
            <a:pPr algn="ctr">
              <a:lnSpc>
                <a:spcPts val="4832"/>
              </a:lnSpc>
            </a:pPr>
            <a:r>
              <a:rPr lang="en-US" b="true" sz="4353">
                <a:solidFill>
                  <a:srgbClr val="181718"/>
                </a:solidFill>
                <a:latin typeface="Poppins Bold"/>
                <a:ea typeface="Poppins Bold"/>
                <a:cs typeface="Poppins Bold"/>
                <a:sym typeface="Poppins Bold"/>
              </a:rPr>
              <a:t> </a:t>
            </a:r>
          </a:p>
          <a:p>
            <a:pPr algn="ctr">
              <a:lnSpc>
                <a:spcPts val="4832"/>
              </a:lnSpc>
            </a:pPr>
            <a:r>
              <a:rPr lang="en-US" sz="4353">
                <a:solidFill>
                  <a:srgbClr val="181718"/>
                </a:solidFill>
                <a:latin typeface="Poppins"/>
                <a:ea typeface="Poppins"/>
                <a:cs typeface="Poppins"/>
                <a:sym typeface="Poppins"/>
              </a:rPr>
              <a:t>MATEUS 5:17</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642938" y="1831627"/>
            <a:ext cx="6675121" cy="6623746"/>
            <a:chOff x="0" y="0"/>
            <a:chExt cx="1826770" cy="1812710"/>
          </a:xfrm>
        </p:grpSpPr>
        <p:sp>
          <p:nvSpPr>
            <p:cNvPr name="Freeform 3" id="3"/>
            <p:cNvSpPr/>
            <p:nvPr/>
          </p:nvSpPr>
          <p:spPr>
            <a:xfrm flipH="false" flipV="false" rot="0">
              <a:off x="0" y="0"/>
              <a:ext cx="1826770" cy="1812710"/>
            </a:xfrm>
            <a:custGeom>
              <a:avLst/>
              <a:gdLst/>
              <a:ahLst/>
              <a:cxnLst/>
              <a:rect r="r" b="b" t="t" l="l"/>
              <a:pathLst>
                <a:path h="1812710" w="1826770">
                  <a:moveTo>
                    <a:pt x="0" y="0"/>
                  </a:moveTo>
                  <a:lnTo>
                    <a:pt x="1826770" y="0"/>
                  </a:lnTo>
                  <a:lnTo>
                    <a:pt x="1826770" y="1812710"/>
                  </a:lnTo>
                  <a:lnTo>
                    <a:pt x="0" y="1812710"/>
                  </a:lnTo>
                  <a:close/>
                </a:path>
              </a:pathLst>
            </a:custGeom>
            <a:blipFill>
              <a:blip r:embed="rId2"/>
              <a:stretch>
                <a:fillRect l="-38598" t="0" r="-38598" b="0"/>
              </a:stretch>
            </a:blipFill>
          </p:spPr>
        </p:sp>
      </p:grpSp>
      <p:sp>
        <p:nvSpPr>
          <p:cNvPr name="TextBox 4" id="4"/>
          <p:cNvSpPr txBox="true"/>
          <p:nvPr/>
        </p:nvSpPr>
        <p:spPr>
          <a:xfrm rot="0">
            <a:off x="8327579" y="4478743"/>
            <a:ext cx="7627609" cy="2632075"/>
          </a:xfrm>
          <a:prstGeom prst="rect">
            <a:avLst/>
          </a:prstGeom>
        </p:spPr>
        <p:txBody>
          <a:bodyPr anchor="t" rtlCol="false" tIns="0" lIns="0" bIns="0" rIns="0">
            <a:spAutoFit/>
          </a:bodyPr>
          <a:lstStyle/>
          <a:p>
            <a:pPr algn="just">
              <a:lnSpc>
                <a:spcPts val="3499"/>
              </a:lnSpc>
              <a:spcBef>
                <a:spcPct val="0"/>
              </a:spcBef>
            </a:pPr>
            <a:r>
              <a:rPr lang="en-US" sz="2499">
                <a:solidFill>
                  <a:srgbClr val="181718"/>
                </a:solidFill>
                <a:latin typeface="Poppins"/>
                <a:ea typeface="Poppins"/>
                <a:cs typeface="Poppins"/>
                <a:sym typeface="Poppins"/>
              </a:rPr>
              <a:t>M</a:t>
            </a:r>
            <a:r>
              <a:rPr lang="en-US" sz="2499">
                <a:solidFill>
                  <a:srgbClr val="181718"/>
                </a:solidFill>
                <a:latin typeface="Poppins"/>
                <a:ea typeface="Poppins"/>
                <a:cs typeface="Poppins"/>
                <a:sym typeface="Poppins"/>
              </a:rPr>
              <a:t>as</a:t>
            </a:r>
            <a:r>
              <a:rPr lang="en-US" sz="2499">
                <a:solidFill>
                  <a:srgbClr val="181718"/>
                </a:solidFill>
                <a:latin typeface="Poppins"/>
                <a:ea typeface="Poppins"/>
                <a:cs typeface="Poppins"/>
                <a:sym typeface="Poppins"/>
              </a:rPr>
              <a:t> Israel não percebera a natureza espiritual da lei, e com demasiada frequência sua professada obediência não passava de uma observância de formas e cerimônias, em vez de ser uma entrega do coração à soberania do amor (p.42).</a:t>
            </a:r>
          </a:p>
        </p:txBody>
      </p:sp>
      <p:sp>
        <p:nvSpPr>
          <p:cNvPr name="TextBox 5" id="5"/>
          <p:cNvSpPr txBox="true"/>
          <p:nvPr/>
        </p:nvSpPr>
        <p:spPr>
          <a:xfrm rot="0">
            <a:off x="8327579" y="2225987"/>
            <a:ext cx="8557919" cy="879475"/>
          </a:xfrm>
          <a:prstGeom prst="rect">
            <a:avLst/>
          </a:prstGeom>
        </p:spPr>
        <p:txBody>
          <a:bodyPr anchor="t" rtlCol="false" tIns="0" lIns="0" bIns="0" rIns="0">
            <a:spAutoFit/>
          </a:bodyPr>
          <a:lstStyle/>
          <a:p>
            <a:pPr algn="just">
              <a:lnSpc>
                <a:spcPts val="3499"/>
              </a:lnSpc>
              <a:spcBef>
                <a:spcPct val="0"/>
              </a:spcBef>
            </a:pPr>
            <a:r>
              <a:rPr lang="en-US" sz="2499">
                <a:solidFill>
                  <a:srgbClr val="181718"/>
                </a:solidFill>
                <a:latin typeface="Poppins"/>
                <a:ea typeface="Poppins"/>
                <a:cs typeface="Poppins"/>
                <a:sym typeface="Poppins"/>
              </a:rPr>
              <a:t>A lei dada no Sinai</a:t>
            </a:r>
            <a:r>
              <a:rPr lang="en-US" sz="2499">
                <a:solidFill>
                  <a:srgbClr val="181718"/>
                </a:solidFill>
                <a:latin typeface="Poppins"/>
                <a:ea typeface="Poppins"/>
                <a:cs typeface="Poppins"/>
                <a:sym typeface="Poppins"/>
              </a:rPr>
              <a:t> era a enunciação do princípio do amor, a revelação, feita à Terra, da lei do Céu (p.42).</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12450962" y="0"/>
            <a:ext cx="5837038" cy="10287000"/>
            <a:chOff x="0" y="0"/>
            <a:chExt cx="1597413" cy="2815227"/>
          </a:xfrm>
        </p:grpSpPr>
        <p:sp>
          <p:nvSpPr>
            <p:cNvPr name="Freeform 3" id="3"/>
            <p:cNvSpPr/>
            <p:nvPr/>
          </p:nvSpPr>
          <p:spPr>
            <a:xfrm flipH="false" flipV="false" rot="0">
              <a:off x="0" y="0"/>
              <a:ext cx="1597413" cy="2815227"/>
            </a:xfrm>
            <a:custGeom>
              <a:avLst/>
              <a:gdLst/>
              <a:ahLst/>
              <a:cxnLst/>
              <a:rect r="r" b="b" t="t" l="l"/>
              <a:pathLst>
                <a:path h="2815227" w="1597413">
                  <a:moveTo>
                    <a:pt x="0" y="0"/>
                  </a:moveTo>
                  <a:lnTo>
                    <a:pt x="1597413" y="0"/>
                  </a:lnTo>
                  <a:lnTo>
                    <a:pt x="1597413" y="2815227"/>
                  </a:lnTo>
                  <a:lnTo>
                    <a:pt x="0" y="2815227"/>
                  </a:lnTo>
                  <a:close/>
                </a:path>
              </a:pathLst>
            </a:custGeom>
            <a:blipFill>
              <a:blip r:embed="rId2"/>
              <a:stretch>
                <a:fillRect l="0" t="-662" r="0" b="-662"/>
              </a:stretch>
            </a:blipFill>
          </p:spPr>
        </p:sp>
      </p:grpSp>
      <p:sp>
        <p:nvSpPr>
          <p:cNvPr name="TextBox 4" id="4"/>
          <p:cNvSpPr txBox="true"/>
          <p:nvPr/>
        </p:nvSpPr>
        <p:spPr>
          <a:xfrm rot="0">
            <a:off x="813527" y="1335826"/>
            <a:ext cx="10901185" cy="175577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No mo</a:t>
            </a:r>
            <a:r>
              <a:rPr lang="en-US" sz="2499">
                <a:solidFill>
                  <a:srgbClr val="181718"/>
                </a:solidFill>
                <a:latin typeface="Poppins"/>
                <a:ea typeface="Poppins"/>
                <a:cs typeface="Poppins"/>
                <a:sym typeface="Poppins"/>
              </a:rPr>
              <a:t>nte, J</a:t>
            </a:r>
            <a:r>
              <a:rPr lang="en-US" sz="2499">
                <a:solidFill>
                  <a:srgbClr val="181718"/>
                </a:solidFill>
                <a:latin typeface="Poppins"/>
                <a:ea typeface="Poppins"/>
                <a:cs typeface="Poppins"/>
                <a:sym typeface="Poppins"/>
              </a:rPr>
              <a:t>esus estava de perto sendo observado por espias; e, ao desdobrar Ele os princípios da justiça, os fariseus fizeram com que se murmurasse que Seus ensinos estavam em oposição aos preceitos que Deus dera no Sinai (p. 42 e 43).</a:t>
            </a:r>
          </a:p>
        </p:txBody>
      </p:sp>
      <p:sp>
        <p:nvSpPr>
          <p:cNvPr name="TextBox 5" id="5"/>
          <p:cNvSpPr txBox="true"/>
          <p:nvPr/>
        </p:nvSpPr>
        <p:spPr>
          <a:xfrm rot="0">
            <a:off x="906118" y="6302788"/>
            <a:ext cx="10901185" cy="175577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Co</a:t>
            </a:r>
            <a:r>
              <a:rPr lang="en-US" sz="2499">
                <a:solidFill>
                  <a:srgbClr val="181718"/>
                </a:solidFill>
                <a:latin typeface="Poppins"/>
                <a:ea typeface="Poppins"/>
                <a:cs typeface="Poppins"/>
                <a:sym typeface="Poppins"/>
              </a:rPr>
              <a:t>nquanto muit</a:t>
            </a:r>
            <a:r>
              <a:rPr lang="en-US" sz="2499">
                <a:solidFill>
                  <a:srgbClr val="181718"/>
                </a:solidFill>
                <a:latin typeface="Poppins"/>
                <a:ea typeface="Poppins"/>
                <a:cs typeface="Poppins"/>
                <a:sym typeface="Poppins"/>
              </a:rPr>
              <a:t>os digam em seu coração que Ele viera para anular a lei, Jesus com inequívoca linguagem revela Sua atitude para com os estatutos divinos. “Não cuideis que vim destruir a lei e os profetas” (p. 43).</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4726052" y="4750114"/>
            <a:ext cx="8129792" cy="4810586"/>
            <a:chOff x="0" y="0"/>
            <a:chExt cx="1597413" cy="945226"/>
          </a:xfrm>
        </p:grpSpPr>
        <p:sp>
          <p:nvSpPr>
            <p:cNvPr name="Freeform 3" id="3"/>
            <p:cNvSpPr/>
            <p:nvPr/>
          </p:nvSpPr>
          <p:spPr>
            <a:xfrm flipH="false" flipV="false" rot="0">
              <a:off x="0" y="0"/>
              <a:ext cx="1597413" cy="945226"/>
            </a:xfrm>
            <a:custGeom>
              <a:avLst/>
              <a:gdLst/>
              <a:ahLst/>
              <a:cxnLst/>
              <a:rect r="r" b="b" t="t" l="l"/>
              <a:pathLst>
                <a:path h="945226" w="1597413">
                  <a:moveTo>
                    <a:pt x="0" y="0"/>
                  </a:moveTo>
                  <a:lnTo>
                    <a:pt x="1597413" y="0"/>
                  </a:lnTo>
                  <a:lnTo>
                    <a:pt x="1597413" y="945226"/>
                  </a:lnTo>
                  <a:lnTo>
                    <a:pt x="0" y="945226"/>
                  </a:lnTo>
                  <a:close/>
                </a:path>
              </a:pathLst>
            </a:custGeom>
            <a:blipFill>
              <a:blip r:embed="rId2"/>
              <a:stretch>
                <a:fillRect l="0" t="-6403" r="0" b="-6403"/>
              </a:stretch>
            </a:blipFill>
          </p:spPr>
        </p:sp>
      </p:grpSp>
      <p:sp>
        <p:nvSpPr>
          <p:cNvPr name="TextBox 4" id="4"/>
          <p:cNvSpPr txBox="true"/>
          <p:nvPr/>
        </p:nvSpPr>
        <p:spPr>
          <a:xfrm rot="0">
            <a:off x="3445089" y="1380683"/>
            <a:ext cx="10901185" cy="263207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Falando da lei, Jesus disse: “Não vim ab-</a:t>
            </a:r>
            <a:r>
              <a:rPr lang="en-US" sz="2499">
                <a:solidFill>
                  <a:srgbClr val="181718"/>
                </a:solidFill>
                <a:latin typeface="Poppins"/>
                <a:ea typeface="Poppins"/>
                <a:cs typeface="Poppins"/>
                <a:sym typeface="Poppins"/>
              </a:rPr>
              <a:t>rogar, mas</a:t>
            </a:r>
            <a:r>
              <a:rPr lang="en-US" sz="2499">
                <a:solidFill>
                  <a:srgbClr val="181718"/>
                </a:solidFill>
                <a:latin typeface="Poppins"/>
                <a:ea typeface="Poppins"/>
                <a:cs typeface="Poppins"/>
                <a:sym typeface="Poppins"/>
              </a:rPr>
              <a:t> cumprir.”  Ele emprega aqui a palavra “cumprir” no mesmo sentido em que a usou quando declarou a João Batista Seu desígnio de “cumprir toda a justiça” (Mateus 3:15); isto é, encher a medida do reclamo da lei, dar um exemplo de perfeita conformidade com a vontade de Deus (p. 44).</a:t>
            </a: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10232083" y="717952"/>
            <a:ext cx="6728176" cy="3805301"/>
            <a:chOff x="0" y="0"/>
            <a:chExt cx="1238093" cy="700237"/>
          </a:xfrm>
        </p:grpSpPr>
        <p:sp>
          <p:nvSpPr>
            <p:cNvPr name="Freeform 3" id="3"/>
            <p:cNvSpPr/>
            <p:nvPr/>
          </p:nvSpPr>
          <p:spPr>
            <a:xfrm flipH="false" flipV="false" rot="0">
              <a:off x="0" y="0"/>
              <a:ext cx="1238093" cy="700237"/>
            </a:xfrm>
            <a:custGeom>
              <a:avLst/>
              <a:gdLst/>
              <a:ahLst/>
              <a:cxnLst/>
              <a:rect r="r" b="b" t="t" l="l"/>
              <a:pathLst>
                <a:path h="700237" w="1238093">
                  <a:moveTo>
                    <a:pt x="0" y="0"/>
                  </a:moveTo>
                  <a:lnTo>
                    <a:pt x="1238093" y="0"/>
                  </a:lnTo>
                  <a:lnTo>
                    <a:pt x="1238093" y="700237"/>
                  </a:lnTo>
                  <a:lnTo>
                    <a:pt x="0" y="700237"/>
                  </a:lnTo>
                  <a:close/>
                </a:path>
              </a:pathLst>
            </a:custGeom>
            <a:blipFill>
              <a:blip r:embed="rId2"/>
              <a:stretch>
                <a:fillRect l="-3864" t="0" r="-3864" b="0"/>
              </a:stretch>
            </a:blipFill>
          </p:spPr>
        </p:sp>
      </p:grpSp>
      <p:sp>
        <p:nvSpPr>
          <p:cNvPr name="Freeform 4" id="4"/>
          <p:cNvSpPr/>
          <p:nvPr/>
        </p:nvSpPr>
        <p:spPr>
          <a:xfrm flipH="false" flipV="false" rot="0">
            <a:off x="598268" y="5181012"/>
            <a:ext cx="4901163" cy="4901163"/>
          </a:xfrm>
          <a:custGeom>
            <a:avLst/>
            <a:gdLst/>
            <a:ahLst/>
            <a:cxnLst/>
            <a:rect r="r" b="b" t="t" l="l"/>
            <a:pathLst>
              <a:path h="4901163" w="4901163">
                <a:moveTo>
                  <a:pt x="0" y="0"/>
                </a:moveTo>
                <a:lnTo>
                  <a:pt x="4901163" y="0"/>
                </a:lnTo>
                <a:lnTo>
                  <a:pt x="4901163" y="4901163"/>
                </a:lnTo>
                <a:lnTo>
                  <a:pt x="0" y="4901163"/>
                </a:lnTo>
                <a:lnTo>
                  <a:pt x="0" y="0"/>
                </a:lnTo>
                <a:close/>
              </a:path>
            </a:pathLst>
          </a:custGeom>
          <a:blipFill>
            <a:blip r:embed="rId3"/>
            <a:stretch>
              <a:fillRect l="0" t="0" r="0" b="0"/>
            </a:stretch>
          </a:blipFill>
        </p:spPr>
      </p:sp>
      <p:sp>
        <p:nvSpPr>
          <p:cNvPr name="TextBox 5" id="5"/>
          <p:cNvSpPr txBox="true"/>
          <p:nvPr/>
        </p:nvSpPr>
        <p:spPr>
          <a:xfrm rot="0">
            <a:off x="1372597" y="1174599"/>
            <a:ext cx="8253668" cy="2939416"/>
          </a:xfrm>
          <a:prstGeom prst="rect">
            <a:avLst/>
          </a:prstGeom>
        </p:spPr>
        <p:txBody>
          <a:bodyPr anchor="t" rtlCol="false" tIns="0" lIns="0" bIns="0" rIns="0">
            <a:spAutoFit/>
          </a:bodyPr>
          <a:lstStyle/>
          <a:p>
            <a:pPr algn="just">
              <a:lnSpc>
                <a:spcPts val="3359"/>
              </a:lnSpc>
              <a:spcBef>
                <a:spcPct val="0"/>
              </a:spcBef>
            </a:pPr>
            <a:r>
              <a:rPr lang="en-US" sz="2399">
                <a:solidFill>
                  <a:srgbClr val="181718"/>
                </a:solidFill>
                <a:latin typeface="Poppins"/>
                <a:ea typeface="Poppins"/>
                <a:cs typeface="Poppins"/>
                <a:sym typeface="Poppins"/>
              </a:rPr>
              <a:t>Visto</a:t>
            </a:r>
            <a:r>
              <a:rPr lang="en-US" sz="2399">
                <a:solidFill>
                  <a:srgbClr val="181718"/>
                </a:solidFill>
                <a:latin typeface="Poppins"/>
                <a:ea typeface="Poppins"/>
                <a:cs typeface="Poppins"/>
                <a:sym typeface="Poppins"/>
              </a:rPr>
              <a:t> </a:t>
            </a:r>
            <a:r>
              <a:rPr lang="en-US" sz="2399">
                <a:solidFill>
                  <a:srgbClr val="181718"/>
                </a:solidFill>
                <a:latin typeface="Poppins"/>
                <a:ea typeface="Poppins"/>
                <a:cs typeface="Poppins"/>
                <a:sym typeface="Poppins"/>
              </a:rPr>
              <a:t>a lei do Senhor ser perfeita, e portanto imutável, é impossível aos homens pecadores satisfazer, por si mesmos, a norma de sua exigência. Foi por isso que Jesus veio como nosso Redentor. Era Sua missão, mediante o tornar os homens participantes da natureza divina, pô-los em harmonia com os princípios da lei celestial (p. 44).</a:t>
            </a:r>
          </a:p>
        </p:txBody>
      </p:sp>
      <p:sp>
        <p:nvSpPr>
          <p:cNvPr name="TextBox 6" id="6"/>
          <p:cNvSpPr txBox="true"/>
          <p:nvPr/>
        </p:nvSpPr>
        <p:spPr>
          <a:xfrm rot="0">
            <a:off x="7079227" y="6128549"/>
            <a:ext cx="10380763" cy="2939415"/>
          </a:xfrm>
          <a:prstGeom prst="rect">
            <a:avLst/>
          </a:prstGeom>
        </p:spPr>
        <p:txBody>
          <a:bodyPr anchor="t" rtlCol="false" tIns="0" lIns="0" bIns="0" rIns="0">
            <a:spAutoFit/>
          </a:bodyPr>
          <a:lstStyle/>
          <a:p>
            <a:pPr algn="just">
              <a:lnSpc>
                <a:spcPts val="3359"/>
              </a:lnSpc>
              <a:spcBef>
                <a:spcPct val="0"/>
              </a:spcBef>
            </a:pPr>
            <a:r>
              <a:rPr lang="en-US" sz="2400">
                <a:solidFill>
                  <a:srgbClr val="181718"/>
                </a:solidFill>
                <a:latin typeface="Poppins"/>
                <a:ea typeface="Poppins"/>
                <a:cs typeface="Poppins"/>
                <a:sym typeface="Poppins"/>
              </a:rPr>
              <a:t>Apromessa d</a:t>
            </a:r>
            <a:r>
              <a:rPr lang="en-US" sz="2400">
                <a:solidFill>
                  <a:srgbClr val="181718"/>
                </a:solidFill>
                <a:latin typeface="Poppins"/>
                <a:ea typeface="Poppins"/>
                <a:cs typeface="Poppins"/>
                <a:sym typeface="Poppins"/>
              </a:rPr>
              <a:t>o novo concerto, é: “Porei as Minhas leis em seus corações, e as escreve</a:t>
            </a:r>
            <a:r>
              <a:rPr lang="en-US" sz="2400">
                <a:solidFill>
                  <a:srgbClr val="181718"/>
                </a:solidFill>
                <a:latin typeface="Poppins"/>
                <a:ea typeface="Poppins"/>
                <a:cs typeface="Poppins"/>
                <a:sym typeface="Poppins"/>
              </a:rPr>
              <a:t>rei em seus entendimentos.” Hebreus 10:16. Conquanto o sistema de símbolos que apontava para Cristo como o Cordeiro de Deus que devia tirar o pecado do mundo havia de passar com Sua morte, os princípios de justiça contidos no Decálogo são tão imutáveis como o trono eterno. Nenhum mandamento foi anulado, nem um jota ou um til foi mudado (p.45).</a:t>
            </a:r>
          </a:p>
        </p:txBody>
      </p:sp>
    </p:spTree>
  </p:cSld>
  <p:clrMapOvr>
    <a:masterClrMapping/>
  </p:clrMapOvr>
</p:sld>
</file>

<file path=ppt/slides/slide49.xml><?xml version="1.0" encoding="utf-8"?>
<p:sld xmlns:p="http://schemas.openxmlformats.org/presentationml/2006/main" xmlns:a="http://schemas.openxmlformats.org/drawingml/2006/main">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3875970" y="3321715"/>
            <a:ext cx="10865006" cy="4326488"/>
          </a:xfrm>
          <a:prstGeom prst="rect">
            <a:avLst/>
          </a:prstGeom>
        </p:spPr>
        <p:txBody>
          <a:bodyPr anchor="t" rtlCol="false" tIns="0" lIns="0" bIns="0" rIns="0">
            <a:spAutoFit/>
          </a:bodyPr>
          <a:lstStyle/>
          <a:p>
            <a:pPr algn="ctr">
              <a:lnSpc>
                <a:spcPts val="4832"/>
              </a:lnSpc>
            </a:pPr>
            <a:r>
              <a:rPr lang="en-US" b="true" sz="4353">
                <a:solidFill>
                  <a:srgbClr val="181718"/>
                </a:solidFill>
                <a:latin typeface="Poppins Bold"/>
                <a:ea typeface="Poppins Bold"/>
                <a:cs typeface="Poppins Bold"/>
                <a:sym typeface="Poppins Bold"/>
              </a:rPr>
              <a:t>“QUALQUER... QUE VIOLAR UM DESTES MAIS PEQUENOS MANDAMENTOS, E ASSIM ENSINAR AOS HOMENS, SERÁ CHAMADO O MENOR NO REINO DOS CÉUS.”</a:t>
            </a:r>
          </a:p>
          <a:p>
            <a:pPr algn="ctr">
              <a:lnSpc>
                <a:spcPts val="4832"/>
              </a:lnSpc>
            </a:pPr>
          </a:p>
          <a:p>
            <a:pPr algn="ctr">
              <a:lnSpc>
                <a:spcPts val="4832"/>
              </a:lnSpc>
            </a:pPr>
            <a:r>
              <a:rPr lang="en-US" sz="4353">
                <a:solidFill>
                  <a:srgbClr val="181718"/>
                </a:solidFill>
                <a:latin typeface="Poppins"/>
                <a:ea typeface="Poppins"/>
                <a:cs typeface="Poppins"/>
                <a:sym typeface="Poppins"/>
              </a:rPr>
              <a:t>MATEUS 5:19</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4884310" y="4324294"/>
            <a:ext cx="8961233" cy="5302569"/>
            <a:chOff x="0" y="0"/>
            <a:chExt cx="1597413" cy="945226"/>
          </a:xfrm>
        </p:grpSpPr>
        <p:sp>
          <p:nvSpPr>
            <p:cNvPr name="Freeform 3" id="3"/>
            <p:cNvSpPr/>
            <p:nvPr/>
          </p:nvSpPr>
          <p:spPr>
            <a:xfrm flipH="false" flipV="false" rot="0">
              <a:off x="0" y="0"/>
              <a:ext cx="1597413" cy="945226"/>
            </a:xfrm>
            <a:custGeom>
              <a:avLst/>
              <a:gdLst/>
              <a:ahLst/>
              <a:cxnLst/>
              <a:rect r="r" b="b" t="t" l="l"/>
              <a:pathLst>
                <a:path h="945226" w="1597413">
                  <a:moveTo>
                    <a:pt x="0" y="0"/>
                  </a:moveTo>
                  <a:lnTo>
                    <a:pt x="1597413" y="0"/>
                  </a:lnTo>
                  <a:lnTo>
                    <a:pt x="1597413" y="945226"/>
                  </a:lnTo>
                  <a:lnTo>
                    <a:pt x="0" y="945226"/>
                  </a:lnTo>
                  <a:close/>
                </a:path>
              </a:pathLst>
            </a:custGeom>
            <a:blipFill>
              <a:blip r:embed="rId2"/>
              <a:stretch>
                <a:fillRect l="-4038" t="0" r="-4038" b="0"/>
              </a:stretch>
            </a:blipFill>
          </p:spPr>
        </p:sp>
      </p:grpSp>
      <p:sp>
        <p:nvSpPr>
          <p:cNvPr name="TextBox 4" id="4"/>
          <p:cNvSpPr txBox="true"/>
          <p:nvPr/>
        </p:nvSpPr>
        <p:spPr>
          <a:xfrm rot="0">
            <a:off x="2966623" y="1081641"/>
            <a:ext cx="11454411" cy="2743836"/>
          </a:xfrm>
          <a:prstGeom prst="rect">
            <a:avLst/>
          </a:prstGeom>
        </p:spPr>
        <p:txBody>
          <a:bodyPr anchor="t" rtlCol="false" tIns="0" lIns="0" bIns="0" rIns="0">
            <a:spAutoFit/>
          </a:bodyPr>
          <a:lstStyle/>
          <a:p>
            <a:pPr algn="ctr">
              <a:lnSpc>
                <a:spcPts val="3639"/>
              </a:lnSpc>
              <a:spcBef>
                <a:spcPct val="0"/>
              </a:spcBef>
            </a:pPr>
            <a:r>
              <a:rPr lang="en-US" sz="2599">
                <a:solidFill>
                  <a:srgbClr val="181718"/>
                </a:solidFill>
                <a:latin typeface="Poppins"/>
                <a:ea typeface="Poppins"/>
                <a:cs typeface="Poppins"/>
                <a:sym typeface="Poppins"/>
              </a:rPr>
              <a:t>Depois, como </a:t>
            </a:r>
            <a:r>
              <a:rPr lang="en-US" sz="2599">
                <a:solidFill>
                  <a:srgbClr val="181718"/>
                </a:solidFill>
                <a:latin typeface="Poppins"/>
                <a:ea typeface="Poppins"/>
                <a:cs typeface="Poppins"/>
                <a:sym typeface="Poppins"/>
              </a:rPr>
              <a:t>a estreiteza da</a:t>
            </a:r>
            <a:r>
              <a:rPr lang="en-US" sz="2599">
                <a:solidFill>
                  <a:srgbClr val="181718"/>
                </a:solidFill>
                <a:latin typeface="Poppins"/>
                <a:ea typeface="Poppins"/>
                <a:cs typeface="Poppins"/>
                <a:sym typeface="Poppins"/>
              </a:rPr>
              <a:t> praia não oferecesse espaço para todos os que O desejavam ouvir ficarem ao alcance de Sua voz, nem mesmo de pé, Jesus abriu o caminho de volta para a encosta da montanha. Chegando a um lugar plano que proporcionava aprazível espaço para a vasta assembléia, sentou-Se na relva, e Seus discípulos e a multidão seguiram-Lhe o exemplo (p. 12).</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4726052" y="4750114"/>
            <a:ext cx="8129792" cy="4810586"/>
            <a:chOff x="0" y="0"/>
            <a:chExt cx="1597413" cy="945226"/>
          </a:xfrm>
        </p:grpSpPr>
        <p:sp>
          <p:nvSpPr>
            <p:cNvPr name="Freeform 3" id="3"/>
            <p:cNvSpPr/>
            <p:nvPr/>
          </p:nvSpPr>
          <p:spPr>
            <a:xfrm flipH="false" flipV="false" rot="0">
              <a:off x="0" y="0"/>
              <a:ext cx="1597413" cy="945226"/>
            </a:xfrm>
            <a:custGeom>
              <a:avLst/>
              <a:gdLst/>
              <a:ahLst/>
              <a:cxnLst/>
              <a:rect r="r" b="b" t="t" l="l"/>
              <a:pathLst>
                <a:path h="945226" w="1597413">
                  <a:moveTo>
                    <a:pt x="0" y="0"/>
                  </a:moveTo>
                  <a:lnTo>
                    <a:pt x="1597413" y="0"/>
                  </a:lnTo>
                  <a:lnTo>
                    <a:pt x="1597413" y="945226"/>
                  </a:lnTo>
                  <a:lnTo>
                    <a:pt x="0" y="945226"/>
                  </a:lnTo>
                  <a:close/>
                </a:path>
              </a:pathLst>
            </a:custGeom>
            <a:blipFill>
              <a:blip r:embed="rId2"/>
              <a:stretch>
                <a:fillRect l="0" t="-6297" r="0" b="-6297"/>
              </a:stretch>
            </a:blipFill>
          </p:spPr>
        </p:sp>
      </p:grpSp>
      <p:sp>
        <p:nvSpPr>
          <p:cNvPr name="TextBox 4" id="4"/>
          <p:cNvSpPr txBox="true"/>
          <p:nvPr/>
        </p:nvSpPr>
        <p:spPr>
          <a:xfrm rot="0">
            <a:off x="3474993" y="1305922"/>
            <a:ext cx="10901185" cy="219392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Sem</a:t>
            </a:r>
            <a:r>
              <a:rPr lang="en-US" sz="2499">
                <a:solidFill>
                  <a:srgbClr val="181718"/>
                </a:solidFill>
                <a:latin typeface="Poppins"/>
                <a:ea typeface="Poppins"/>
                <a:cs typeface="Poppins"/>
                <a:sym typeface="Poppins"/>
              </a:rPr>
              <a:t>pr</a:t>
            </a:r>
            <a:r>
              <a:rPr lang="en-US" sz="2499">
                <a:solidFill>
                  <a:srgbClr val="181718"/>
                </a:solidFill>
                <a:latin typeface="Poppins"/>
                <a:ea typeface="Poppins"/>
                <a:cs typeface="Poppins"/>
                <a:sym typeface="Poppins"/>
              </a:rPr>
              <a:t>e que os homens preferem seus próprios caminhos, põem-se em conflito com Deus. Eles não terão lugar no reino do Céu, pois se encontram em guerra com os próprios princípios do mesmo. Desconsiderando a vontade de Deus, estão-se colocando ao lado de Satanás, o inimigo do homem (p. 45 e 46).</a:t>
            </a:r>
          </a:p>
        </p:txBody>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12450962" y="0"/>
            <a:ext cx="5837038" cy="10287000"/>
            <a:chOff x="0" y="0"/>
            <a:chExt cx="1597413" cy="2815227"/>
          </a:xfrm>
        </p:grpSpPr>
        <p:sp>
          <p:nvSpPr>
            <p:cNvPr name="Freeform 3" id="3"/>
            <p:cNvSpPr/>
            <p:nvPr/>
          </p:nvSpPr>
          <p:spPr>
            <a:xfrm flipH="false" flipV="false" rot="0">
              <a:off x="0" y="0"/>
              <a:ext cx="1597413" cy="2815227"/>
            </a:xfrm>
            <a:custGeom>
              <a:avLst/>
              <a:gdLst/>
              <a:ahLst/>
              <a:cxnLst/>
              <a:rect r="r" b="b" t="t" l="l"/>
              <a:pathLst>
                <a:path h="2815227" w="1597413">
                  <a:moveTo>
                    <a:pt x="0" y="0"/>
                  </a:moveTo>
                  <a:lnTo>
                    <a:pt x="1597413" y="0"/>
                  </a:lnTo>
                  <a:lnTo>
                    <a:pt x="1597413" y="2815227"/>
                  </a:lnTo>
                  <a:lnTo>
                    <a:pt x="0" y="2815227"/>
                  </a:lnTo>
                  <a:close/>
                </a:path>
              </a:pathLst>
            </a:custGeom>
            <a:blipFill>
              <a:blip r:embed="rId2"/>
              <a:stretch>
                <a:fillRect l="-38118" t="0" r="-38118" b="0"/>
              </a:stretch>
            </a:blipFill>
          </p:spPr>
        </p:sp>
      </p:grpSp>
      <p:sp>
        <p:nvSpPr>
          <p:cNvPr name="TextBox 4" id="4"/>
          <p:cNvSpPr txBox="true"/>
          <p:nvPr/>
        </p:nvSpPr>
        <p:spPr>
          <a:xfrm rot="0">
            <a:off x="1745849" y="2617453"/>
            <a:ext cx="8703233" cy="4115435"/>
          </a:xfrm>
          <a:prstGeom prst="rect">
            <a:avLst/>
          </a:prstGeom>
        </p:spPr>
        <p:txBody>
          <a:bodyPr anchor="t" rtlCol="false" tIns="0" lIns="0" bIns="0" rIns="0">
            <a:spAutoFit/>
          </a:bodyPr>
          <a:lstStyle/>
          <a:p>
            <a:pPr algn="ctr">
              <a:lnSpc>
                <a:spcPts val="3639"/>
              </a:lnSpc>
              <a:spcBef>
                <a:spcPct val="0"/>
              </a:spcBef>
            </a:pPr>
            <a:r>
              <a:rPr lang="en-US" sz="2599">
                <a:solidFill>
                  <a:srgbClr val="181718"/>
                </a:solidFill>
                <a:latin typeface="Poppins"/>
                <a:ea typeface="Poppins"/>
                <a:cs typeface="Poppins"/>
                <a:sym typeface="Poppins"/>
              </a:rPr>
              <a:t>Não há um mandament</a:t>
            </a:r>
            <a:r>
              <a:rPr lang="en-US" sz="2599">
                <a:solidFill>
                  <a:srgbClr val="181718"/>
                </a:solidFill>
                <a:latin typeface="Poppins"/>
                <a:ea typeface="Poppins"/>
                <a:cs typeface="Poppins"/>
                <a:sym typeface="Poppins"/>
              </a:rPr>
              <a:t>o</a:t>
            </a:r>
            <a:r>
              <a:rPr lang="en-US" sz="2599">
                <a:solidFill>
                  <a:srgbClr val="181718"/>
                </a:solidFill>
                <a:latin typeface="Poppins"/>
                <a:ea typeface="Poppins"/>
                <a:cs typeface="Poppins"/>
                <a:sym typeface="Poppins"/>
              </a:rPr>
              <a:t> da lei que não se destine ao bem e à felicidade do homem, tanto nesta vida como na futura. Na obediência à lei de Deus, o homem se acha circundado como por um muro, e protegido do mal. Aquele que, em um só ponto que seja, derriba esta barreira divinamente erigida, destruiu-lhe o poder para o guardar; pois abriu um caminho pelo qual o inimigo pode entrar, para estragar e arruinar (p. 46).</a:t>
            </a:r>
          </a:p>
        </p:txBody>
      </p:sp>
    </p:spTree>
  </p:cSld>
  <p:clrMapOvr>
    <a:masterClrMapping/>
  </p:clrMapOvr>
</p:sld>
</file>

<file path=ppt/slides/slide52.xml><?xml version="1.0" encoding="utf-8"?>
<p:sld xmlns:p="http://schemas.openxmlformats.org/presentationml/2006/main" xmlns:a="http://schemas.openxmlformats.org/drawingml/2006/main">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3875970" y="3321715"/>
            <a:ext cx="10700533" cy="3716888"/>
          </a:xfrm>
          <a:prstGeom prst="rect">
            <a:avLst/>
          </a:prstGeom>
        </p:spPr>
        <p:txBody>
          <a:bodyPr anchor="t" rtlCol="false" tIns="0" lIns="0" bIns="0" rIns="0">
            <a:spAutoFit/>
          </a:bodyPr>
          <a:lstStyle/>
          <a:p>
            <a:pPr algn="ctr">
              <a:lnSpc>
                <a:spcPts val="4832"/>
              </a:lnSpc>
            </a:pPr>
            <a:r>
              <a:rPr lang="en-US" b="true" sz="4353">
                <a:solidFill>
                  <a:srgbClr val="181718"/>
                </a:solidFill>
                <a:latin typeface="Poppins Bold"/>
                <a:ea typeface="Poppins Bold"/>
                <a:cs typeface="Poppins Bold"/>
                <a:sym typeface="Poppins Bold"/>
              </a:rPr>
              <a:t>“SE A VOSSA JUSTIÇA NÃO EXCEDER A DOS ESCRIBAS E FARISEUS, DE MODO NENHUM ENTRAREIS NO REINO DOS CÉUS.”</a:t>
            </a:r>
          </a:p>
          <a:p>
            <a:pPr algn="ctr">
              <a:lnSpc>
                <a:spcPts val="4832"/>
              </a:lnSpc>
            </a:pPr>
          </a:p>
          <a:p>
            <a:pPr algn="ctr">
              <a:lnSpc>
                <a:spcPts val="4832"/>
              </a:lnSpc>
            </a:pPr>
            <a:r>
              <a:rPr lang="en-US" sz="4353">
                <a:solidFill>
                  <a:srgbClr val="181718"/>
                </a:solidFill>
                <a:latin typeface="Poppins"/>
                <a:ea typeface="Poppins"/>
                <a:cs typeface="Poppins"/>
                <a:sym typeface="Poppins"/>
              </a:rPr>
              <a:t>MATEUS 5:20</a:t>
            </a:r>
          </a:p>
        </p:txBody>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0" y="1666353"/>
            <a:ext cx="3704332" cy="6954293"/>
            <a:chOff x="0" y="0"/>
            <a:chExt cx="420964" cy="790293"/>
          </a:xfrm>
        </p:grpSpPr>
        <p:sp>
          <p:nvSpPr>
            <p:cNvPr name="Freeform 3" id="3"/>
            <p:cNvSpPr/>
            <p:nvPr/>
          </p:nvSpPr>
          <p:spPr>
            <a:xfrm flipH="false" flipV="false" rot="0">
              <a:off x="0" y="0"/>
              <a:ext cx="420964" cy="790293"/>
            </a:xfrm>
            <a:custGeom>
              <a:avLst/>
              <a:gdLst/>
              <a:ahLst/>
              <a:cxnLst/>
              <a:rect r="r" b="b" t="t" l="l"/>
              <a:pathLst>
                <a:path h="790293" w="420964">
                  <a:moveTo>
                    <a:pt x="18810" y="0"/>
                  </a:moveTo>
                  <a:lnTo>
                    <a:pt x="402154" y="0"/>
                  </a:lnTo>
                  <a:cubicBezTo>
                    <a:pt x="412543" y="0"/>
                    <a:pt x="420964" y="8421"/>
                    <a:pt x="420964" y="18810"/>
                  </a:cubicBezTo>
                  <a:lnTo>
                    <a:pt x="420964" y="771483"/>
                  </a:lnTo>
                  <a:cubicBezTo>
                    <a:pt x="420964" y="781872"/>
                    <a:pt x="412543" y="790293"/>
                    <a:pt x="402154" y="790293"/>
                  </a:cubicBezTo>
                  <a:lnTo>
                    <a:pt x="18810" y="790293"/>
                  </a:lnTo>
                  <a:cubicBezTo>
                    <a:pt x="8421" y="790293"/>
                    <a:pt x="0" y="781872"/>
                    <a:pt x="0" y="771483"/>
                  </a:cubicBezTo>
                  <a:lnTo>
                    <a:pt x="0" y="18810"/>
                  </a:lnTo>
                  <a:cubicBezTo>
                    <a:pt x="0" y="8421"/>
                    <a:pt x="8421" y="0"/>
                    <a:pt x="18810" y="0"/>
                  </a:cubicBezTo>
                  <a:close/>
                </a:path>
              </a:pathLst>
            </a:custGeom>
            <a:blipFill>
              <a:blip r:embed="rId2"/>
              <a:stretch>
                <a:fillRect l="-58308" t="0" r="-58308" b="0"/>
              </a:stretch>
            </a:blipFill>
            <a:ln cap="sq">
              <a:noFill/>
              <a:prstDash val="solid"/>
              <a:miter/>
            </a:ln>
          </p:spPr>
        </p:sp>
      </p:grpSp>
      <p:sp>
        <p:nvSpPr>
          <p:cNvPr name="TextBox 4" id="4"/>
          <p:cNvSpPr txBox="true"/>
          <p:nvPr/>
        </p:nvSpPr>
        <p:spPr>
          <a:xfrm rot="0">
            <a:off x="5392217" y="2624688"/>
            <a:ext cx="10435352" cy="394652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J</a:t>
            </a:r>
            <a:r>
              <a:rPr lang="en-US" sz="2499">
                <a:solidFill>
                  <a:srgbClr val="181718"/>
                </a:solidFill>
                <a:latin typeface="Poppins"/>
                <a:ea typeface="Poppins"/>
                <a:cs typeface="Poppins"/>
                <a:sym typeface="Poppins"/>
              </a:rPr>
              <a:t>esu</a:t>
            </a:r>
            <a:r>
              <a:rPr lang="en-US" sz="2499">
                <a:solidFill>
                  <a:srgbClr val="181718"/>
                </a:solidFill>
                <a:latin typeface="Poppins"/>
                <a:ea typeface="Poppins"/>
                <a:cs typeface="Poppins"/>
                <a:sym typeface="Poppins"/>
              </a:rPr>
              <a:t>s revelou o engano. Declarou que a justiça a que os fariseus davam tão grande valor, nada valia. A nação judaica pretendia ser o povo peculiar, leal, favorecido por Deus; mas Cristo apresentava sua religião como vazia de salvadora fé. Todas as suas pretensões de piedade, suas invenções e cerimônias humanas, e mesmo o cumprimento das exigências exteriores da lei, não os podiam tornar santos. Não eram puros de coração ou nobres e semelhantes a Cristo no caráter</a:t>
            </a:r>
          </a:p>
          <a:p>
            <a:pPr algn="ctr">
              <a:lnSpc>
                <a:spcPts val="3499"/>
              </a:lnSpc>
              <a:spcBef>
                <a:spcPct val="0"/>
              </a:spcBef>
            </a:pPr>
            <a:r>
              <a:rPr lang="en-US" sz="2499">
                <a:solidFill>
                  <a:srgbClr val="181718"/>
                </a:solidFill>
                <a:latin typeface="Poppins"/>
                <a:ea typeface="Poppins"/>
                <a:cs typeface="Poppins"/>
                <a:sym typeface="Poppins"/>
              </a:rPr>
              <a:t>(p. 46).</a:t>
            </a:r>
          </a:p>
        </p:txBody>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12938471" y="1537070"/>
            <a:ext cx="3053187" cy="2558706"/>
            <a:chOff x="0" y="0"/>
            <a:chExt cx="835561" cy="700237"/>
          </a:xfrm>
        </p:grpSpPr>
        <p:sp>
          <p:nvSpPr>
            <p:cNvPr name="Freeform 3" id="3"/>
            <p:cNvSpPr/>
            <p:nvPr/>
          </p:nvSpPr>
          <p:spPr>
            <a:xfrm flipH="false" flipV="false" rot="0">
              <a:off x="0" y="0"/>
              <a:ext cx="835561" cy="700237"/>
            </a:xfrm>
            <a:custGeom>
              <a:avLst/>
              <a:gdLst/>
              <a:ahLst/>
              <a:cxnLst/>
              <a:rect r="r" b="b" t="t" l="l"/>
              <a:pathLst>
                <a:path h="700237" w="835561">
                  <a:moveTo>
                    <a:pt x="0" y="0"/>
                  </a:moveTo>
                  <a:lnTo>
                    <a:pt x="835561" y="0"/>
                  </a:lnTo>
                  <a:lnTo>
                    <a:pt x="835561" y="700237"/>
                  </a:lnTo>
                  <a:lnTo>
                    <a:pt x="0" y="700237"/>
                  </a:lnTo>
                  <a:close/>
                </a:path>
              </a:pathLst>
            </a:custGeom>
            <a:blipFill>
              <a:blip r:embed="rId2"/>
              <a:stretch>
                <a:fillRect l="-24492" t="0" r="-24492" b="0"/>
              </a:stretch>
            </a:blipFill>
          </p:spPr>
        </p:sp>
      </p:grpSp>
      <p:sp>
        <p:nvSpPr>
          <p:cNvPr name="Freeform 4" id="4"/>
          <p:cNvSpPr/>
          <p:nvPr/>
        </p:nvSpPr>
        <p:spPr>
          <a:xfrm flipH="false" flipV="false" rot="0">
            <a:off x="0" y="4095776"/>
            <a:ext cx="7566152" cy="5680658"/>
          </a:xfrm>
          <a:custGeom>
            <a:avLst/>
            <a:gdLst/>
            <a:ahLst/>
            <a:cxnLst/>
            <a:rect r="r" b="b" t="t" l="l"/>
            <a:pathLst>
              <a:path h="5680658" w="7566152">
                <a:moveTo>
                  <a:pt x="0" y="0"/>
                </a:moveTo>
                <a:lnTo>
                  <a:pt x="7566152" y="0"/>
                </a:lnTo>
                <a:lnTo>
                  <a:pt x="7566152" y="5680658"/>
                </a:lnTo>
                <a:lnTo>
                  <a:pt x="0" y="5680658"/>
                </a:lnTo>
                <a:lnTo>
                  <a:pt x="0" y="0"/>
                </a:lnTo>
                <a:close/>
              </a:path>
            </a:pathLst>
          </a:custGeom>
          <a:blipFill>
            <a:blip r:embed="rId3"/>
            <a:stretch>
              <a:fillRect l="0" t="0" r="0" b="0"/>
            </a:stretch>
          </a:blipFill>
        </p:spPr>
      </p:sp>
      <p:sp>
        <p:nvSpPr>
          <p:cNvPr name="TextBox 5" id="5"/>
          <p:cNvSpPr txBox="true"/>
          <p:nvPr/>
        </p:nvSpPr>
        <p:spPr>
          <a:xfrm rot="0">
            <a:off x="2294178" y="534447"/>
            <a:ext cx="8194718" cy="307022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Embora</a:t>
            </a:r>
            <a:r>
              <a:rPr lang="en-US" sz="2499">
                <a:solidFill>
                  <a:srgbClr val="181718"/>
                </a:solidFill>
                <a:latin typeface="Poppins"/>
                <a:ea typeface="Poppins"/>
                <a:cs typeface="Poppins"/>
                <a:sym typeface="Poppins"/>
              </a:rPr>
              <a:t> a lei seja santa, os</a:t>
            </a:r>
            <a:r>
              <a:rPr lang="en-US" sz="2499">
                <a:solidFill>
                  <a:srgbClr val="181718"/>
                </a:solidFill>
                <a:latin typeface="Poppins"/>
                <a:ea typeface="Poppins"/>
                <a:cs typeface="Poppins"/>
                <a:sym typeface="Poppins"/>
              </a:rPr>
              <a:t> judeus não podiam atingir a justiça por seus próprios esforços para guardar a lei. Os discípulos de Cristo precisam alcançar a justiça de um caráter diverso daquela  dos fariseus, se querem entrar no reino do Céu. Em Seu Filho, Deus lhes oferecia a perfeita justiça da lei (p.47).</a:t>
            </a:r>
          </a:p>
        </p:txBody>
      </p:sp>
      <p:sp>
        <p:nvSpPr>
          <p:cNvPr name="TextBox 6" id="6"/>
          <p:cNvSpPr txBox="true"/>
          <p:nvPr/>
        </p:nvSpPr>
        <p:spPr>
          <a:xfrm rot="0">
            <a:off x="10123433" y="6515482"/>
            <a:ext cx="6844160" cy="263207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Jesus Se pôs a mostrar a Seus ouvintes o que significa observaros mandamentos de Deus —que isso é uma reprodução, neles próprios, do caráter de Cristo. Pois nEle Se manifestava Deus diariamente aos olhos deles</a:t>
            </a:r>
            <a:r>
              <a:rPr lang="en-US" sz="2499">
                <a:solidFill>
                  <a:srgbClr val="181718"/>
                </a:solidFill>
                <a:latin typeface="Poppins"/>
                <a:ea typeface="Poppins"/>
                <a:cs typeface="Poppins"/>
                <a:sym typeface="Poppins"/>
              </a:rPr>
              <a:t> (p.48).</a:t>
            </a:r>
          </a:p>
        </p:txBody>
      </p:sp>
    </p:spTree>
  </p:cSld>
  <p:clrMapOvr>
    <a:masterClrMapping/>
  </p:clrMapOvr>
</p:sld>
</file>

<file path=ppt/slides/slide55.xml><?xml version="1.0" encoding="utf-8"?>
<p:sld xmlns:p="http://schemas.openxmlformats.org/presentationml/2006/main" xmlns:a="http://schemas.openxmlformats.org/drawingml/2006/main">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3875970" y="3321715"/>
            <a:ext cx="10865006" cy="3107288"/>
          </a:xfrm>
          <a:prstGeom prst="rect">
            <a:avLst/>
          </a:prstGeom>
        </p:spPr>
        <p:txBody>
          <a:bodyPr anchor="t" rtlCol="false" tIns="0" lIns="0" bIns="0" rIns="0">
            <a:spAutoFit/>
          </a:bodyPr>
          <a:lstStyle/>
          <a:p>
            <a:pPr algn="ctr">
              <a:lnSpc>
                <a:spcPts val="4832"/>
              </a:lnSpc>
            </a:pPr>
            <a:r>
              <a:rPr lang="en-US" b="true" sz="4353">
                <a:solidFill>
                  <a:srgbClr val="181718"/>
                </a:solidFill>
                <a:latin typeface="Poppins Bold"/>
                <a:ea typeface="Poppins Bold"/>
                <a:cs typeface="Poppins Bold"/>
                <a:sym typeface="Poppins Bold"/>
              </a:rPr>
              <a:t>“TODO AQUELE QUE SE IRA CONTRA SEU IRMÃO, ESTARÁ SUJEITO A JULGAMENTO.” </a:t>
            </a:r>
          </a:p>
          <a:p>
            <a:pPr algn="ctr">
              <a:lnSpc>
                <a:spcPts val="4832"/>
              </a:lnSpc>
            </a:pPr>
          </a:p>
          <a:p>
            <a:pPr algn="ctr">
              <a:lnSpc>
                <a:spcPts val="4832"/>
              </a:lnSpc>
            </a:pPr>
            <a:r>
              <a:rPr lang="en-US" sz="4353">
                <a:solidFill>
                  <a:srgbClr val="181718"/>
                </a:solidFill>
                <a:latin typeface="Poppins"/>
                <a:ea typeface="Poppins"/>
                <a:cs typeface="Poppins"/>
                <a:sym typeface="Poppins"/>
              </a:rPr>
              <a:t>MATEUS 5:22</a:t>
            </a:r>
          </a:p>
        </p:txBody>
      </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4726052" y="4750114"/>
            <a:ext cx="8129792" cy="4810586"/>
            <a:chOff x="0" y="0"/>
            <a:chExt cx="1597413" cy="945226"/>
          </a:xfrm>
        </p:grpSpPr>
        <p:sp>
          <p:nvSpPr>
            <p:cNvPr name="Freeform 3" id="3"/>
            <p:cNvSpPr/>
            <p:nvPr/>
          </p:nvSpPr>
          <p:spPr>
            <a:xfrm flipH="false" flipV="false" rot="0">
              <a:off x="0" y="0"/>
              <a:ext cx="1597413" cy="945226"/>
            </a:xfrm>
            <a:custGeom>
              <a:avLst/>
              <a:gdLst/>
              <a:ahLst/>
              <a:cxnLst/>
              <a:rect r="r" b="b" t="t" l="l"/>
              <a:pathLst>
                <a:path h="945226" w="1597413">
                  <a:moveTo>
                    <a:pt x="0" y="0"/>
                  </a:moveTo>
                  <a:lnTo>
                    <a:pt x="1597413" y="0"/>
                  </a:lnTo>
                  <a:lnTo>
                    <a:pt x="1597413" y="945226"/>
                  </a:lnTo>
                  <a:lnTo>
                    <a:pt x="0" y="945226"/>
                  </a:lnTo>
                  <a:close/>
                </a:path>
              </a:pathLst>
            </a:custGeom>
            <a:blipFill>
              <a:blip r:embed="rId2"/>
              <a:stretch>
                <a:fillRect l="0" t="-6376" r="0" b="-6376"/>
              </a:stretch>
            </a:blipFill>
          </p:spPr>
        </p:sp>
      </p:grpSp>
      <p:sp>
        <p:nvSpPr>
          <p:cNvPr name="TextBox 4" id="4"/>
          <p:cNvSpPr txBox="true"/>
          <p:nvPr/>
        </p:nvSpPr>
        <p:spPr>
          <a:xfrm rot="0">
            <a:off x="3445089" y="1380683"/>
            <a:ext cx="10901185" cy="175577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O Senhor disse</a:t>
            </a:r>
            <a:r>
              <a:rPr lang="en-US" sz="2499">
                <a:solidFill>
                  <a:srgbClr val="181718"/>
                </a:solidFill>
                <a:latin typeface="Poppins"/>
                <a:ea typeface="Poppins"/>
                <a:cs typeface="Poppins"/>
                <a:sym typeface="Poppins"/>
              </a:rPr>
              <a:t>ra</a:t>
            </a:r>
            <a:r>
              <a:rPr lang="en-US" sz="2499">
                <a:solidFill>
                  <a:srgbClr val="181718"/>
                </a:solidFill>
                <a:latin typeface="Poppins"/>
                <a:ea typeface="Poppins"/>
                <a:cs typeface="Poppins"/>
                <a:sym typeface="Poppins"/>
              </a:rPr>
              <a:t> por intermédio de Moisés: “Não aborrecerás a teu irmão no teu coração. ... Não te vingarás nem guardarás ira contra os filhos do teu povo; mas amarás o teu próximo como a ti mesmo.” Levítico 19:17, 18 (p. 48).</a:t>
            </a:r>
          </a:p>
        </p:txBody>
      </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10232083" y="717952"/>
            <a:ext cx="6728176" cy="3805301"/>
            <a:chOff x="0" y="0"/>
            <a:chExt cx="1238093" cy="700237"/>
          </a:xfrm>
        </p:grpSpPr>
        <p:sp>
          <p:nvSpPr>
            <p:cNvPr name="Freeform 3" id="3"/>
            <p:cNvSpPr/>
            <p:nvPr/>
          </p:nvSpPr>
          <p:spPr>
            <a:xfrm flipH="false" flipV="false" rot="0">
              <a:off x="0" y="0"/>
              <a:ext cx="1238093" cy="700237"/>
            </a:xfrm>
            <a:custGeom>
              <a:avLst/>
              <a:gdLst/>
              <a:ahLst/>
              <a:cxnLst/>
              <a:rect r="r" b="b" t="t" l="l"/>
              <a:pathLst>
                <a:path h="700237" w="1238093">
                  <a:moveTo>
                    <a:pt x="0" y="0"/>
                  </a:moveTo>
                  <a:lnTo>
                    <a:pt x="1238093" y="0"/>
                  </a:lnTo>
                  <a:lnTo>
                    <a:pt x="1238093" y="700237"/>
                  </a:lnTo>
                  <a:lnTo>
                    <a:pt x="0" y="700237"/>
                  </a:lnTo>
                  <a:close/>
                </a:path>
              </a:pathLst>
            </a:custGeom>
            <a:blipFill>
              <a:blip r:embed="rId2"/>
              <a:stretch>
                <a:fillRect l="0" t="-12636" r="0" b="-12636"/>
              </a:stretch>
            </a:blipFill>
          </p:spPr>
        </p:sp>
      </p:grpSp>
      <p:grpSp>
        <p:nvGrpSpPr>
          <p:cNvPr name="Group 4" id="4"/>
          <p:cNvGrpSpPr/>
          <p:nvPr/>
        </p:nvGrpSpPr>
        <p:grpSpPr>
          <a:xfrm rot="0">
            <a:off x="0" y="6385673"/>
            <a:ext cx="6144010" cy="3654834"/>
            <a:chOff x="0" y="0"/>
            <a:chExt cx="1207924" cy="718547"/>
          </a:xfrm>
        </p:grpSpPr>
        <p:sp>
          <p:nvSpPr>
            <p:cNvPr name="Freeform 5" id="5"/>
            <p:cNvSpPr/>
            <p:nvPr/>
          </p:nvSpPr>
          <p:spPr>
            <a:xfrm flipH="false" flipV="false" rot="0">
              <a:off x="0" y="0"/>
              <a:ext cx="1207924" cy="718547"/>
            </a:xfrm>
            <a:custGeom>
              <a:avLst/>
              <a:gdLst/>
              <a:ahLst/>
              <a:cxnLst/>
              <a:rect r="r" b="b" t="t" l="l"/>
              <a:pathLst>
                <a:path h="718547" w="1207924">
                  <a:moveTo>
                    <a:pt x="0" y="0"/>
                  </a:moveTo>
                  <a:lnTo>
                    <a:pt x="1207924" y="0"/>
                  </a:lnTo>
                  <a:lnTo>
                    <a:pt x="1207924" y="718547"/>
                  </a:lnTo>
                  <a:lnTo>
                    <a:pt x="0" y="718547"/>
                  </a:lnTo>
                  <a:close/>
                </a:path>
              </a:pathLst>
            </a:custGeom>
            <a:blipFill>
              <a:blip r:embed="rId3"/>
              <a:stretch>
                <a:fillRect l="0" t="-13039" r="0" b="-13039"/>
              </a:stretch>
            </a:blipFill>
          </p:spPr>
        </p:sp>
      </p:grpSp>
      <p:sp>
        <p:nvSpPr>
          <p:cNvPr name="TextBox 6" id="6"/>
          <p:cNvSpPr txBox="true"/>
          <p:nvPr/>
        </p:nvSpPr>
        <p:spPr>
          <a:xfrm rot="0">
            <a:off x="1372597" y="1174599"/>
            <a:ext cx="8253668" cy="2101216"/>
          </a:xfrm>
          <a:prstGeom prst="rect">
            <a:avLst/>
          </a:prstGeom>
        </p:spPr>
        <p:txBody>
          <a:bodyPr anchor="t" rtlCol="false" tIns="0" lIns="0" bIns="0" rIns="0">
            <a:spAutoFit/>
          </a:bodyPr>
          <a:lstStyle/>
          <a:p>
            <a:pPr algn="just">
              <a:lnSpc>
                <a:spcPts val="3359"/>
              </a:lnSpc>
              <a:spcBef>
                <a:spcPct val="0"/>
              </a:spcBef>
            </a:pPr>
            <a:r>
              <a:rPr lang="en-US" sz="2399">
                <a:solidFill>
                  <a:srgbClr val="181718"/>
                </a:solidFill>
                <a:latin typeface="Poppins"/>
                <a:ea typeface="Poppins"/>
                <a:cs typeface="Poppins"/>
                <a:sym typeface="Poppins"/>
              </a:rPr>
              <a:t>O espí</a:t>
            </a:r>
            <a:r>
              <a:rPr lang="en-US" sz="2399">
                <a:solidFill>
                  <a:srgbClr val="181718"/>
                </a:solidFill>
                <a:latin typeface="Poppins"/>
                <a:ea typeface="Poppins"/>
                <a:cs typeface="Poppins"/>
                <a:sym typeface="Poppins"/>
              </a:rPr>
              <a:t>rito de ódio e de vingança originou-se com Satanás; e isto o levou a fazer matar o Filho de Deus. Quem quer que acaricie a malícia ou a falta de bondade, está nutrindo o mesmo espírito; e seus frutos são para a morte (p. 48).</a:t>
            </a:r>
          </a:p>
        </p:txBody>
      </p:sp>
      <p:sp>
        <p:nvSpPr>
          <p:cNvPr name="TextBox 7" id="7"/>
          <p:cNvSpPr txBox="true"/>
          <p:nvPr/>
        </p:nvSpPr>
        <p:spPr>
          <a:xfrm rot="0">
            <a:off x="7230137" y="6530975"/>
            <a:ext cx="10330460" cy="2939415"/>
          </a:xfrm>
          <a:prstGeom prst="rect">
            <a:avLst/>
          </a:prstGeom>
        </p:spPr>
        <p:txBody>
          <a:bodyPr anchor="t" rtlCol="false" tIns="0" lIns="0" bIns="0" rIns="0">
            <a:spAutoFit/>
          </a:bodyPr>
          <a:lstStyle/>
          <a:p>
            <a:pPr algn="just">
              <a:lnSpc>
                <a:spcPts val="3359"/>
              </a:lnSpc>
              <a:spcBef>
                <a:spcPct val="0"/>
              </a:spcBef>
            </a:pPr>
            <a:r>
              <a:rPr lang="en-US" sz="2400">
                <a:solidFill>
                  <a:srgbClr val="181718"/>
                </a:solidFill>
                <a:latin typeface="Poppins"/>
                <a:ea typeface="Poppins"/>
                <a:cs typeface="Poppins"/>
                <a:sym typeface="Poppins"/>
              </a:rPr>
              <a:t>O próprio Crist</a:t>
            </a:r>
            <a:r>
              <a:rPr lang="en-US" sz="2400">
                <a:solidFill>
                  <a:srgbClr val="181718"/>
                </a:solidFill>
                <a:latin typeface="Poppins"/>
                <a:ea typeface="Poppins"/>
                <a:cs typeface="Poppins"/>
                <a:sym typeface="Poppins"/>
              </a:rPr>
              <a:t>o, quando contendia com Satanás acerca do corpo de Moisés, “não</a:t>
            </a:r>
            <a:r>
              <a:rPr lang="en-US" sz="2400">
                <a:solidFill>
                  <a:srgbClr val="181718"/>
                </a:solidFill>
                <a:latin typeface="Poppins"/>
                <a:ea typeface="Poppins"/>
                <a:cs typeface="Poppins"/>
                <a:sym typeface="Poppins"/>
              </a:rPr>
              <a:t> ousou pronunciar juízo de maldição contra ele”. Judas 9. Houvesse Ele feito isso, e ter-Se-ia colocado no terreno de Satanás; pois a acusação é a arma do maligno. Ele é chamado na Escritura “o acusador de nossos irmãos”. Apocalipse 12:10. Jesus não empregaria nenhuma das armas de Satanás. Ele o enfrentou com as palavras: “O Senhor te repreenda.” Judas 9 (p.49).</a:t>
            </a:r>
          </a:p>
        </p:txBody>
      </p:sp>
    </p:spTree>
  </p:cSld>
  <p:clrMapOvr>
    <a:masterClrMapping/>
  </p:clrMapOvr>
</p:sld>
</file>

<file path=ppt/slides/slide58.xml><?xml version="1.0" encoding="utf-8"?>
<p:sld xmlns:p="http://schemas.openxmlformats.org/presentationml/2006/main" xmlns:a="http://schemas.openxmlformats.org/drawingml/2006/main">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3875970" y="3321715"/>
            <a:ext cx="10865006" cy="2497688"/>
          </a:xfrm>
          <a:prstGeom prst="rect">
            <a:avLst/>
          </a:prstGeom>
        </p:spPr>
        <p:txBody>
          <a:bodyPr anchor="t" rtlCol="false" tIns="0" lIns="0" bIns="0" rIns="0">
            <a:spAutoFit/>
          </a:bodyPr>
          <a:lstStyle/>
          <a:p>
            <a:pPr algn="ctr">
              <a:lnSpc>
                <a:spcPts val="4832"/>
              </a:lnSpc>
            </a:pPr>
            <a:r>
              <a:rPr lang="en-US" b="true" sz="4353">
                <a:solidFill>
                  <a:srgbClr val="181718"/>
                </a:solidFill>
                <a:latin typeface="Poppins Bold"/>
                <a:ea typeface="Poppins Bold"/>
                <a:cs typeface="Poppins Bold"/>
                <a:sym typeface="Poppins Bold"/>
              </a:rPr>
              <a:t>“VAI RECONCILIAR-TE PRIMEIRO COM TEU IRMÃO.” </a:t>
            </a:r>
          </a:p>
          <a:p>
            <a:pPr algn="ctr">
              <a:lnSpc>
                <a:spcPts val="4832"/>
              </a:lnSpc>
            </a:pPr>
          </a:p>
          <a:p>
            <a:pPr algn="ctr">
              <a:lnSpc>
                <a:spcPts val="4832"/>
              </a:lnSpc>
            </a:pPr>
            <a:r>
              <a:rPr lang="en-US" sz="4353">
                <a:solidFill>
                  <a:srgbClr val="181718"/>
                </a:solidFill>
                <a:latin typeface="Poppins"/>
                <a:ea typeface="Poppins"/>
                <a:cs typeface="Poppins"/>
                <a:sym typeface="Poppins"/>
              </a:rPr>
              <a:t>MATEUS 5:24</a:t>
            </a:r>
          </a:p>
        </p:txBody>
      </p:sp>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1197367" y="4447714"/>
            <a:ext cx="8129792" cy="4810586"/>
            <a:chOff x="0" y="0"/>
            <a:chExt cx="1597413" cy="945226"/>
          </a:xfrm>
        </p:grpSpPr>
        <p:sp>
          <p:nvSpPr>
            <p:cNvPr name="Freeform 3" id="3"/>
            <p:cNvSpPr/>
            <p:nvPr/>
          </p:nvSpPr>
          <p:spPr>
            <a:xfrm flipH="false" flipV="false" rot="0">
              <a:off x="0" y="0"/>
              <a:ext cx="1597413" cy="945226"/>
            </a:xfrm>
            <a:custGeom>
              <a:avLst/>
              <a:gdLst/>
              <a:ahLst/>
              <a:cxnLst/>
              <a:rect r="r" b="b" t="t" l="l"/>
              <a:pathLst>
                <a:path h="945226" w="1597413">
                  <a:moveTo>
                    <a:pt x="0" y="0"/>
                  </a:moveTo>
                  <a:lnTo>
                    <a:pt x="1597413" y="0"/>
                  </a:lnTo>
                  <a:lnTo>
                    <a:pt x="1597413" y="945226"/>
                  </a:lnTo>
                  <a:lnTo>
                    <a:pt x="0" y="945226"/>
                  </a:lnTo>
                  <a:close/>
                </a:path>
              </a:pathLst>
            </a:custGeom>
            <a:blipFill>
              <a:blip r:embed="rId2"/>
              <a:stretch>
                <a:fillRect l="0" t="-6422" r="0" b="-6422"/>
              </a:stretch>
            </a:blipFill>
          </p:spPr>
        </p:sp>
      </p:grpSp>
      <p:sp>
        <p:nvSpPr>
          <p:cNvPr name="TextBox 4" id="4"/>
          <p:cNvSpPr txBox="true"/>
          <p:nvPr/>
        </p:nvSpPr>
        <p:spPr>
          <a:xfrm rot="0">
            <a:off x="1712393" y="962025"/>
            <a:ext cx="7731349" cy="263207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Quando</a:t>
            </a:r>
            <a:r>
              <a:rPr lang="en-US" sz="2499">
                <a:solidFill>
                  <a:srgbClr val="181718"/>
                </a:solidFill>
                <a:latin typeface="Poppins"/>
                <a:ea typeface="Poppins"/>
                <a:cs typeface="Poppins"/>
                <a:sym typeface="Poppins"/>
              </a:rPr>
              <a:t> uma p</a:t>
            </a:r>
            <a:r>
              <a:rPr lang="en-US" sz="2499">
                <a:solidFill>
                  <a:srgbClr val="181718"/>
                </a:solidFill>
                <a:latin typeface="Poppins"/>
                <a:ea typeface="Poppins"/>
                <a:cs typeface="Poppins"/>
                <a:sym typeface="Poppins"/>
              </a:rPr>
              <a:t>essoa que professa servir a Deus ofende ou injuria a um irmão, representa mal o caráter de Deus diante daquele irmão e, a fim de estar em harmonia com Deus, a ofensa deve ser confessada, ele deve reconhecer que isto é pecado (p. 50).</a:t>
            </a:r>
          </a:p>
        </p:txBody>
      </p:sp>
      <p:sp>
        <p:nvSpPr>
          <p:cNvPr name="TextBox 5" id="5"/>
          <p:cNvSpPr txBox="true"/>
          <p:nvPr/>
        </p:nvSpPr>
        <p:spPr>
          <a:xfrm rot="0">
            <a:off x="11165694" y="2244725"/>
            <a:ext cx="5279212" cy="569912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Se as dific</a:t>
            </a:r>
            <a:r>
              <a:rPr lang="en-US" sz="2499">
                <a:solidFill>
                  <a:srgbClr val="181718"/>
                </a:solidFill>
                <a:latin typeface="Poppins"/>
                <a:ea typeface="Poppins"/>
                <a:cs typeface="Poppins"/>
                <a:sym typeface="Poppins"/>
              </a:rPr>
              <a:t>uldades </a:t>
            </a:r>
            <a:r>
              <a:rPr lang="en-US" sz="2499">
                <a:solidFill>
                  <a:srgbClr val="181718"/>
                </a:solidFill>
                <a:latin typeface="Poppins"/>
                <a:ea typeface="Poppins"/>
                <a:cs typeface="Poppins"/>
                <a:sym typeface="Poppins"/>
              </a:rPr>
              <a:t>existentes entre irmãos não fossem expostas a outros, mas francamente tratadas entre eles mesmos, no espírito do amor cristão, quanto mal seria evitado! Quantas raízes de amargura pelas quais muitos são contaminados seriam destruídas, e quão íntima e ternamente poderiam os seguidores de Cristo ser unidos em Seu amor! (p. 50).</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8240762" y="3452221"/>
            <a:ext cx="9018538" cy="4375192"/>
            <a:chOff x="0" y="0"/>
            <a:chExt cx="1443392" cy="700237"/>
          </a:xfrm>
        </p:grpSpPr>
        <p:sp>
          <p:nvSpPr>
            <p:cNvPr name="Freeform 3" id="3"/>
            <p:cNvSpPr/>
            <p:nvPr/>
          </p:nvSpPr>
          <p:spPr>
            <a:xfrm flipH="false" flipV="false" rot="0">
              <a:off x="0" y="0"/>
              <a:ext cx="1443392" cy="700237"/>
            </a:xfrm>
            <a:custGeom>
              <a:avLst/>
              <a:gdLst/>
              <a:ahLst/>
              <a:cxnLst/>
              <a:rect r="r" b="b" t="t" l="l"/>
              <a:pathLst>
                <a:path h="700237" w="1443392">
                  <a:moveTo>
                    <a:pt x="0" y="0"/>
                  </a:moveTo>
                  <a:lnTo>
                    <a:pt x="1443392" y="0"/>
                  </a:lnTo>
                  <a:lnTo>
                    <a:pt x="1443392" y="700237"/>
                  </a:lnTo>
                  <a:lnTo>
                    <a:pt x="0" y="700237"/>
                  </a:lnTo>
                  <a:close/>
                </a:path>
              </a:pathLst>
            </a:custGeom>
            <a:blipFill>
              <a:blip r:embed="rId2"/>
              <a:stretch>
                <a:fillRect l="0" t="-294" r="0" b="-294"/>
              </a:stretch>
            </a:blipFill>
          </p:spPr>
        </p:sp>
      </p:grpSp>
      <p:sp>
        <p:nvSpPr>
          <p:cNvPr name="TextBox 4" id="4"/>
          <p:cNvSpPr txBox="true"/>
          <p:nvPr/>
        </p:nvSpPr>
        <p:spPr>
          <a:xfrm rot="0">
            <a:off x="1028700" y="852101"/>
            <a:ext cx="9102427" cy="1551050"/>
          </a:xfrm>
          <a:prstGeom prst="rect">
            <a:avLst/>
          </a:prstGeom>
        </p:spPr>
        <p:txBody>
          <a:bodyPr anchor="t" rtlCol="false" tIns="0" lIns="0" bIns="0" rIns="0">
            <a:spAutoFit/>
          </a:bodyPr>
          <a:lstStyle/>
          <a:p>
            <a:pPr algn="l">
              <a:lnSpc>
                <a:spcPts val="4016"/>
              </a:lnSpc>
            </a:pPr>
            <a:r>
              <a:rPr lang="en-US" sz="3899" b="true">
                <a:solidFill>
                  <a:srgbClr val="1351AA"/>
                </a:solidFill>
                <a:latin typeface="Aileron Heavy"/>
                <a:ea typeface="Aileron Heavy"/>
                <a:cs typeface="Aileron Heavy"/>
                <a:sym typeface="Aileron Heavy"/>
              </a:rPr>
              <a:t>OS DISCÍPULOS E AS DEMAIS PESSOAS ESTAVAM ANCIOSOS PARA OUVIR O MESTRE</a:t>
            </a:r>
          </a:p>
        </p:txBody>
      </p:sp>
      <p:sp>
        <p:nvSpPr>
          <p:cNvPr name="TextBox 5" id="5"/>
          <p:cNvSpPr txBox="true"/>
          <p:nvPr/>
        </p:nvSpPr>
        <p:spPr>
          <a:xfrm rot="0">
            <a:off x="1424850" y="3852292"/>
            <a:ext cx="5053801" cy="3508376"/>
          </a:xfrm>
          <a:prstGeom prst="rect">
            <a:avLst/>
          </a:prstGeom>
        </p:spPr>
        <p:txBody>
          <a:bodyPr anchor="t" rtlCol="false" tIns="0" lIns="0" bIns="0" rIns="0">
            <a:spAutoFit/>
          </a:bodyPr>
          <a:lstStyle/>
          <a:p>
            <a:pPr algn="just">
              <a:lnSpc>
                <a:spcPts val="3499"/>
              </a:lnSpc>
              <a:spcBef>
                <a:spcPct val="0"/>
              </a:spcBef>
            </a:pPr>
            <a:r>
              <a:rPr lang="en-US" sz="2499">
                <a:solidFill>
                  <a:srgbClr val="181718"/>
                </a:solidFill>
                <a:latin typeface="Poppins"/>
                <a:ea typeface="Poppins"/>
                <a:cs typeface="Poppins"/>
                <a:sym typeface="Poppins"/>
              </a:rPr>
              <a:t>Os p</a:t>
            </a:r>
            <a:r>
              <a:rPr lang="en-US" sz="2499">
                <a:solidFill>
                  <a:srgbClr val="181718"/>
                </a:solidFill>
                <a:latin typeface="Poppins"/>
                <a:ea typeface="Poppins"/>
                <a:cs typeface="Poppins"/>
                <a:sym typeface="Poppins"/>
              </a:rPr>
              <a:t>obres camponeses e</a:t>
            </a:r>
            <a:r>
              <a:rPr lang="en-US" sz="2499">
                <a:solidFill>
                  <a:srgbClr val="181718"/>
                </a:solidFill>
                <a:latin typeface="Poppins"/>
                <a:ea typeface="Poppins"/>
                <a:cs typeface="Poppins"/>
                <a:sym typeface="Poppins"/>
              </a:rPr>
              <a:t> pescadores esperavam ouvir a certeza de que suas arruinadas cabanas, a escassa comida, a vida de labuta e o temor da miséria haviam de ser trocados por mansões de abundância e dias de felicidade (p. 13).</a:t>
            </a:r>
          </a:p>
        </p:txBody>
      </p:sp>
    </p:spTree>
  </p:cSld>
  <p:clrMapOvr>
    <a:masterClrMapping/>
  </p:clrMapOvr>
</p:sld>
</file>

<file path=ppt/slides/slide60.xml><?xml version="1.0" encoding="utf-8"?>
<p:sld xmlns:p="http://schemas.openxmlformats.org/presentationml/2006/main" xmlns:a="http://schemas.openxmlformats.org/drawingml/2006/main">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3875970" y="3321715"/>
            <a:ext cx="10865006" cy="3716888"/>
          </a:xfrm>
          <a:prstGeom prst="rect">
            <a:avLst/>
          </a:prstGeom>
        </p:spPr>
        <p:txBody>
          <a:bodyPr anchor="t" rtlCol="false" tIns="0" lIns="0" bIns="0" rIns="0">
            <a:spAutoFit/>
          </a:bodyPr>
          <a:lstStyle/>
          <a:p>
            <a:pPr algn="ctr">
              <a:lnSpc>
                <a:spcPts val="4832"/>
              </a:lnSpc>
            </a:pPr>
            <a:r>
              <a:rPr lang="en-US" b="true" sz="4353">
                <a:solidFill>
                  <a:srgbClr val="181718"/>
                </a:solidFill>
                <a:latin typeface="Poppins Bold"/>
                <a:ea typeface="Poppins Bold"/>
                <a:cs typeface="Poppins Bold"/>
                <a:sym typeface="Poppins Bold"/>
              </a:rPr>
              <a:t>“QUALQUER QUE ATENTAR NUMA MULHER PARA A COBIÇAR, JÁ EM SEU CORAÇÃO COMETEU ADULTÉRIO COM ELA.”</a:t>
            </a:r>
          </a:p>
          <a:p>
            <a:pPr algn="ctr">
              <a:lnSpc>
                <a:spcPts val="4832"/>
              </a:lnSpc>
            </a:pPr>
          </a:p>
          <a:p>
            <a:pPr algn="ctr">
              <a:lnSpc>
                <a:spcPts val="4832"/>
              </a:lnSpc>
            </a:pPr>
            <a:r>
              <a:rPr lang="en-US" sz="4353">
                <a:solidFill>
                  <a:srgbClr val="181718"/>
                </a:solidFill>
                <a:latin typeface="Poppins"/>
                <a:ea typeface="Poppins"/>
                <a:cs typeface="Poppins"/>
                <a:sym typeface="Poppins"/>
              </a:rPr>
              <a:t>MATEUS 5:28</a:t>
            </a:r>
          </a:p>
        </p:txBody>
      </p:sp>
    </p:spTree>
  </p:cSld>
  <p:clrMapOvr>
    <a:masterClrMapping/>
  </p:clrMapOvr>
</p:sld>
</file>

<file path=ppt/slides/slide61.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894131" y="2911011"/>
            <a:ext cx="8129792" cy="4810586"/>
            <a:chOff x="0" y="0"/>
            <a:chExt cx="1597413" cy="945226"/>
          </a:xfrm>
        </p:grpSpPr>
        <p:sp>
          <p:nvSpPr>
            <p:cNvPr name="Freeform 3" id="3"/>
            <p:cNvSpPr/>
            <p:nvPr/>
          </p:nvSpPr>
          <p:spPr>
            <a:xfrm flipH="false" flipV="false" rot="0">
              <a:off x="0" y="0"/>
              <a:ext cx="1597413" cy="945226"/>
            </a:xfrm>
            <a:custGeom>
              <a:avLst/>
              <a:gdLst/>
              <a:ahLst/>
              <a:cxnLst/>
              <a:rect r="r" b="b" t="t" l="l"/>
              <a:pathLst>
                <a:path h="945226" w="1597413">
                  <a:moveTo>
                    <a:pt x="0" y="0"/>
                  </a:moveTo>
                  <a:lnTo>
                    <a:pt x="1597413" y="0"/>
                  </a:lnTo>
                  <a:lnTo>
                    <a:pt x="1597413" y="945226"/>
                  </a:lnTo>
                  <a:lnTo>
                    <a:pt x="0" y="945226"/>
                  </a:lnTo>
                  <a:close/>
                </a:path>
              </a:pathLst>
            </a:custGeom>
            <a:blipFill>
              <a:blip r:embed="rId2"/>
              <a:stretch>
                <a:fillRect l="0" t="-13374" r="0" b="-13374"/>
              </a:stretch>
            </a:blipFill>
          </p:spPr>
        </p:sp>
      </p:grpSp>
      <p:sp>
        <p:nvSpPr>
          <p:cNvPr name="TextBox 4" id="4"/>
          <p:cNvSpPr txBox="true"/>
          <p:nvPr/>
        </p:nvSpPr>
        <p:spPr>
          <a:xfrm rot="0">
            <a:off x="10230587" y="1323979"/>
            <a:ext cx="5682917" cy="701357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Quando o pensamento do mal é amado e nutrido, embora secretamente, disse J</a:t>
            </a:r>
            <a:r>
              <a:rPr lang="en-US" sz="2499">
                <a:solidFill>
                  <a:srgbClr val="181718"/>
                </a:solidFill>
                <a:latin typeface="Poppins"/>
                <a:ea typeface="Poppins"/>
                <a:cs typeface="Poppins"/>
                <a:sym typeface="Poppins"/>
              </a:rPr>
              <a:t>esus, isso mostra que o pecado ainda reina no coração. A alma</a:t>
            </a:r>
            <a:r>
              <a:rPr lang="en-US" sz="2499">
                <a:solidFill>
                  <a:srgbClr val="181718"/>
                </a:solidFill>
                <a:latin typeface="Poppins"/>
                <a:ea typeface="Poppins"/>
                <a:cs typeface="Poppins"/>
                <a:sym typeface="Poppins"/>
              </a:rPr>
              <a:t> ainda se acha em fel de amargura e em laço de iniqüidade. Aquele que encontra prazer em demorar-se em cenas de impureza, que condescende com o mau pensamento, com o olhar concupiscente, pode ver no pecado aberto, com seu fardo de vergonha e esmagador desgosto — a verdadeira natureza do mal por ele escondido nas câmaras da alma (p. 51).</a:t>
            </a:r>
          </a:p>
        </p:txBody>
      </p:sp>
    </p:spTree>
  </p:cSld>
  <p:clrMapOvr>
    <a:masterClrMapping/>
  </p:clrMapOvr>
</p:sld>
</file>

<file path=ppt/slides/slide62.xml><?xml version="1.0" encoding="utf-8"?>
<p:sld xmlns:p="http://schemas.openxmlformats.org/presentationml/2006/main" xmlns:a="http://schemas.openxmlformats.org/drawingml/2006/main">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3875970" y="3321715"/>
            <a:ext cx="10865006" cy="3107288"/>
          </a:xfrm>
          <a:prstGeom prst="rect">
            <a:avLst/>
          </a:prstGeom>
        </p:spPr>
        <p:txBody>
          <a:bodyPr anchor="t" rtlCol="false" tIns="0" lIns="0" bIns="0" rIns="0">
            <a:spAutoFit/>
          </a:bodyPr>
          <a:lstStyle/>
          <a:p>
            <a:pPr algn="ctr">
              <a:lnSpc>
                <a:spcPts val="4832"/>
              </a:lnSpc>
            </a:pPr>
            <a:r>
              <a:rPr lang="en-US" b="true" sz="4353">
                <a:solidFill>
                  <a:srgbClr val="181718"/>
                </a:solidFill>
                <a:latin typeface="Poppins Bold"/>
                <a:ea typeface="Poppins Bold"/>
                <a:cs typeface="Poppins Bold"/>
                <a:sym typeface="Poppins Bold"/>
              </a:rPr>
              <a:t>“SE A TUA MÃO DIREITA TE ESCANDALIZAR, CORTA-A E ATIRA-A PARA LONGE DE TI.”</a:t>
            </a:r>
          </a:p>
          <a:p>
            <a:pPr algn="ctr">
              <a:lnSpc>
                <a:spcPts val="4832"/>
              </a:lnSpc>
            </a:pPr>
          </a:p>
          <a:p>
            <a:pPr algn="ctr">
              <a:lnSpc>
                <a:spcPts val="4832"/>
              </a:lnSpc>
            </a:pPr>
            <a:r>
              <a:rPr lang="en-US" sz="4353">
                <a:solidFill>
                  <a:srgbClr val="181718"/>
                </a:solidFill>
                <a:latin typeface="Poppins"/>
                <a:ea typeface="Poppins"/>
                <a:cs typeface="Poppins"/>
                <a:sym typeface="Poppins"/>
              </a:rPr>
              <a:t>MATEUS 5:30</a:t>
            </a:r>
          </a:p>
        </p:txBody>
      </p:sp>
    </p:spTree>
  </p:cSld>
  <p:clrMapOvr>
    <a:masterClrMapping/>
  </p:clrMapOvr>
</p:sld>
</file>

<file path=ppt/slides/slide63.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13347914" y="878817"/>
            <a:ext cx="4323011" cy="3622875"/>
            <a:chOff x="0" y="0"/>
            <a:chExt cx="835561" cy="700237"/>
          </a:xfrm>
        </p:grpSpPr>
        <p:sp>
          <p:nvSpPr>
            <p:cNvPr name="Freeform 3" id="3"/>
            <p:cNvSpPr/>
            <p:nvPr/>
          </p:nvSpPr>
          <p:spPr>
            <a:xfrm flipH="false" flipV="false" rot="0">
              <a:off x="0" y="0"/>
              <a:ext cx="835561" cy="700237"/>
            </a:xfrm>
            <a:custGeom>
              <a:avLst/>
              <a:gdLst/>
              <a:ahLst/>
              <a:cxnLst/>
              <a:rect r="r" b="b" t="t" l="l"/>
              <a:pathLst>
                <a:path h="700237" w="835561">
                  <a:moveTo>
                    <a:pt x="0" y="0"/>
                  </a:moveTo>
                  <a:lnTo>
                    <a:pt x="835561" y="0"/>
                  </a:lnTo>
                  <a:lnTo>
                    <a:pt x="835561" y="700237"/>
                  </a:lnTo>
                  <a:lnTo>
                    <a:pt x="0" y="700237"/>
                  </a:lnTo>
                  <a:close/>
                </a:path>
              </a:pathLst>
            </a:custGeom>
            <a:blipFill>
              <a:blip r:embed="rId2"/>
              <a:stretch>
                <a:fillRect l="0" t="-9662" r="0" b="-9662"/>
              </a:stretch>
            </a:blipFill>
          </p:spPr>
        </p:sp>
      </p:grpSp>
      <p:grpSp>
        <p:nvGrpSpPr>
          <p:cNvPr name="Group 4" id="4"/>
          <p:cNvGrpSpPr/>
          <p:nvPr/>
        </p:nvGrpSpPr>
        <p:grpSpPr>
          <a:xfrm rot="0">
            <a:off x="1021144" y="6573592"/>
            <a:ext cx="5627972" cy="2652950"/>
            <a:chOff x="0" y="0"/>
            <a:chExt cx="1087787" cy="512768"/>
          </a:xfrm>
        </p:grpSpPr>
        <p:sp>
          <p:nvSpPr>
            <p:cNvPr name="Freeform 5" id="5"/>
            <p:cNvSpPr/>
            <p:nvPr/>
          </p:nvSpPr>
          <p:spPr>
            <a:xfrm flipH="false" flipV="false" rot="0">
              <a:off x="0" y="0"/>
              <a:ext cx="1087787" cy="512768"/>
            </a:xfrm>
            <a:custGeom>
              <a:avLst/>
              <a:gdLst/>
              <a:ahLst/>
              <a:cxnLst/>
              <a:rect r="r" b="b" t="t" l="l"/>
              <a:pathLst>
                <a:path h="512768" w="1087787">
                  <a:moveTo>
                    <a:pt x="0" y="0"/>
                  </a:moveTo>
                  <a:lnTo>
                    <a:pt x="1087787" y="0"/>
                  </a:lnTo>
                  <a:lnTo>
                    <a:pt x="1087787" y="512768"/>
                  </a:lnTo>
                  <a:lnTo>
                    <a:pt x="0" y="512768"/>
                  </a:lnTo>
                  <a:close/>
                </a:path>
              </a:pathLst>
            </a:custGeom>
            <a:blipFill>
              <a:blip r:embed="rId3"/>
              <a:stretch>
                <a:fillRect l="0" t="-20669" r="0" b="-20669"/>
              </a:stretch>
            </a:blipFill>
          </p:spPr>
        </p:sp>
      </p:grpSp>
      <p:sp>
        <p:nvSpPr>
          <p:cNvPr name="TextBox 6" id="6"/>
          <p:cNvSpPr txBox="true"/>
          <p:nvPr/>
        </p:nvSpPr>
        <p:spPr>
          <a:xfrm rot="0">
            <a:off x="1021144" y="1410587"/>
            <a:ext cx="10901185" cy="219392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É median</a:t>
            </a:r>
            <a:r>
              <a:rPr lang="en-US" sz="2499">
                <a:solidFill>
                  <a:srgbClr val="181718"/>
                </a:solidFill>
                <a:latin typeface="Poppins"/>
                <a:ea typeface="Poppins"/>
                <a:cs typeface="Poppins"/>
                <a:sym typeface="Poppins"/>
              </a:rPr>
              <a:t>te a</a:t>
            </a:r>
            <a:r>
              <a:rPr lang="en-US" sz="2499">
                <a:solidFill>
                  <a:srgbClr val="181718"/>
                </a:solidFill>
                <a:latin typeface="Poppins"/>
                <a:ea typeface="Poppins"/>
                <a:cs typeface="Poppins"/>
                <a:sym typeface="Poppins"/>
              </a:rPr>
              <a:t> vontade que o pecado retém seu domínio sobre nós. A entrega da vontade é representada como arrancar o olho ou cortar a mão. Afigura-se-nos muitas vezes que, sujeitar a vontade a Deus é o mesmo que consentirem atravessar a vida mutilado ou aleijado (p. 52).</a:t>
            </a:r>
          </a:p>
        </p:txBody>
      </p:sp>
      <p:sp>
        <p:nvSpPr>
          <p:cNvPr name="TextBox 7" id="7"/>
          <p:cNvSpPr txBox="true"/>
          <p:nvPr/>
        </p:nvSpPr>
        <p:spPr>
          <a:xfrm rot="0">
            <a:off x="8199842" y="6506917"/>
            <a:ext cx="9316267" cy="350837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Não é o desígnio de Deus qu</a:t>
            </a:r>
            <a:r>
              <a:rPr lang="en-US" sz="2499">
                <a:solidFill>
                  <a:srgbClr val="181718"/>
                </a:solidFill>
                <a:latin typeface="Poppins"/>
                <a:ea typeface="Poppins"/>
                <a:cs typeface="Poppins"/>
                <a:sym typeface="Poppins"/>
              </a:rPr>
              <a:t>e nossa</a:t>
            </a:r>
            <a:r>
              <a:rPr lang="en-US" sz="2499">
                <a:solidFill>
                  <a:srgbClr val="181718"/>
                </a:solidFill>
                <a:latin typeface="Poppins"/>
                <a:ea typeface="Poppins"/>
                <a:cs typeface="Poppins"/>
                <a:sym typeface="Poppins"/>
              </a:rPr>
              <a:t> vontade seja destruída; pois é unicamente mediante o exercício da mesma que nos é possível efetuar aquilo que Ele quer que façamos. Nossa vontade deve ser sujeita à Sua a fim de que a tornemos a receber purificada e refinada, e tão ligada em correspondência com o Divino, que Ele possa, por nosso intermédio, derramar as torrentes de Seu amor e poder (p. 52 e 53).</a:t>
            </a:r>
          </a:p>
        </p:txBody>
      </p:sp>
    </p:spTree>
  </p:cSld>
  <p:clrMapOvr>
    <a:masterClrMapping/>
  </p:clrMapOvr>
</p:sld>
</file>

<file path=ppt/slides/slide64.xml><?xml version="1.0" encoding="utf-8"?>
<p:sld xmlns:p="http://schemas.openxmlformats.org/presentationml/2006/main" xmlns:a="http://schemas.openxmlformats.org/drawingml/2006/main">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3875970" y="3321715"/>
            <a:ext cx="10865006" cy="2497688"/>
          </a:xfrm>
          <a:prstGeom prst="rect">
            <a:avLst/>
          </a:prstGeom>
        </p:spPr>
        <p:txBody>
          <a:bodyPr anchor="t" rtlCol="false" tIns="0" lIns="0" bIns="0" rIns="0">
            <a:spAutoFit/>
          </a:bodyPr>
          <a:lstStyle/>
          <a:p>
            <a:pPr algn="ctr">
              <a:lnSpc>
                <a:spcPts val="4832"/>
              </a:lnSpc>
            </a:pPr>
            <a:r>
              <a:rPr lang="en-US" b="true" sz="4353">
                <a:solidFill>
                  <a:srgbClr val="181718"/>
                </a:solidFill>
                <a:latin typeface="Poppins Bold"/>
                <a:ea typeface="Poppins Bold"/>
                <a:cs typeface="Poppins Bold"/>
                <a:sym typeface="Poppins Bold"/>
              </a:rPr>
              <a:t>“É LÍCITO AO HOMEM REPUDIAR SUA MULHER?”</a:t>
            </a:r>
          </a:p>
          <a:p>
            <a:pPr algn="ctr">
              <a:lnSpc>
                <a:spcPts val="4832"/>
              </a:lnSpc>
            </a:pPr>
          </a:p>
          <a:p>
            <a:pPr algn="ctr">
              <a:lnSpc>
                <a:spcPts val="4832"/>
              </a:lnSpc>
            </a:pPr>
            <a:r>
              <a:rPr lang="en-US" sz="4353">
                <a:solidFill>
                  <a:srgbClr val="181718"/>
                </a:solidFill>
                <a:latin typeface="Poppins"/>
                <a:ea typeface="Poppins"/>
                <a:cs typeface="Poppins"/>
                <a:sym typeface="Poppins"/>
              </a:rPr>
              <a:t>MATEUS 19:3</a:t>
            </a:r>
          </a:p>
        </p:txBody>
      </p:sp>
    </p:spTree>
  </p:cSld>
  <p:clrMapOvr>
    <a:masterClrMapping/>
  </p:clrMapOvr>
</p:sld>
</file>

<file path=ppt/slides/slide65.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1313950" y="4523169"/>
            <a:ext cx="8129792" cy="4332705"/>
            <a:chOff x="0" y="0"/>
            <a:chExt cx="1597413" cy="851328"/>
          </a:xfrm>
        </p:grpSpPr>
        <p:sp>
          <p:nvSpPr>
            <p:cNvPr name="Freeform 3" id="3"/>
            <p:cNvSpPr/>
            <p:nvPr/>
          </p:nvSpPr>
          <p:spPr>
            <a:xfrm flipH="false" flipV="false" rot="0">
              <a:off x="0" y="0"/>
              <a:ext cx="1597413" cy="851328"/>
            </a:xfrm>
            <a:custGeom>
              <a:avLst/>
              <a:gdLst/>
              <a:ahLst/>
              <a:cxnLst/>
              <a:rect r="r" b="b" t="t" l="l"/>
              <a:pathLst>
                <a:path h="851328" w="1597413">
                  <a:moveTo>
                    <a:pt x="0" y="0"/>
                  </a:moveTo>
                  <a:lnTo>
                    <a:pt x="1597413" y="0"/>
                  </a:lnTo>
                  <a:lnTo>
                    <a:pt x="1597413" y="851328"/>
                  </a:lnTo>
                  <a:lnTo>
                    <a:pt x="0" y="851328"/>
                  </a:lnTo>
                  <a:close/>
                </a:path>
              </a:pathLst>
            </a:custGeom>
            <a:blipFill>
              <a:blip r:embed="rId2"/>
              <a:stretch>
                <a:fillRect l="0" t="-12590" r="0" b="-12590"/>
              </a:stretch>
            </a:blipFill>
          </p:spPr>
        </p:sp>
      </p:grpSp>
      <p:sp>
        <p:nvSpPr>
          <p:cNvPr name="TextBox 4" id="4"/>
          <p:cNvSpPr txBox="true"/>
          <p:nvPr/>
        </p:nvSpPr>
        <p:spPr>
          <a:xfrm rot="0">
            <a:off x="1712393" y="962025"/>
            <a:ext cx="7731349" cy="219392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Entre os</a:t>
            </a:r>
            <a:r>
              <a:rPr lang="en-US" sz="2499">
                <a:solidFill>
                  <a:srgbClr val="181718"/>
                </a:solidFill>
                <a:latin typeface="Poppins"/>
                <a:ea typeface="Poppins"/>
                <a:cs typeface="Poppins"/>
                <a:sym typeface="Poppins"/>
              </a:rPr>
              <a:t> jud</a:t>
            </a:r>
            <a:r>
              <a:rPr lang="en-US" sz="2499">
                <a:solidFill>
                  <a:srgbClr val="181718"/>
                </a:solidFill>
                <a:latin typeface="Poppins"/>
                <a:ea typeface="Poppins"/>
                <a:cs typeface="Poppins"/>
                <a:sym typeface="Poppins"/>
              </a:rPr>
              <a:t>eus era permitido ao homem repudiar sua mulher pelas mais triviais ofensas, e a mulher se achava então em liberdade de casar outra vez. Este costume levava a grande infelicidade e pecado (p. 53).</a:t>
            </a:r>
          </a:p>
        </p:txBody>
      </p:sp>
      <p:sp>
        <p:nvSpPr>
          <p:cNvPr name="TextBox 5" id="5"/>
          <p:cNvSpPr txBox="true"/>
          <p:nvPr/>
        </p:nvSpPr>
        <p:spPr>
          <a:xfrm rot="0">
            <a:off x="11135790" y="2260600"/>
            <a:ext cx="5279212" cy="526097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No</a:t>
            </a:r>
            <a:r>
              <a:rPr lang="en-US" sz="2499">
                <a:solidFill>
                  <a:srgbClr val="181718"/>
                </a:solidFill>
                <a:latin typeface="Poppins"/>
                <a:ea typeface="Poppins"/>
                <a:cs typeface="Poppins"/>
                <a:sym typeface="Poppins"/>
              </a:rPr>
              <a:t> Sermão do Monte, Jesus declarou plenamente que não podia haver dissolução do laço matrimonial, a não ser por infidelidade do voto conjugal. “Qualquer”, disse Ele, “que repudiar sua mulher, a não ser por causa de prostituição, faz que ela cometa adultério, e qualquer que casar com a repudiada comete adultério”</a:t>
            </a:r>
          </a:p>
          <a:p>
            <a:pPr algn="ctr">
              <a:lnSpc>
                <a:spcPts val="3499"/>
              </a:lnSpc>
              <a:spcBef>
                <a:spcPct val="0"/>
              </a:spcBef>
            </a:pPr>
            <a:r>
              <a:rPr lang="en-US" sz="2499">
                <a:solidFill>
                  <a:srgbClr val="181718"/>
                </a:solidFill>
                <a:latin typeface="Poppins"/>
                <a:ea typeface="Poppins"/>
                <a:cs typeface="Poppins"/>
                <a:sym typeface="Poppins"/>
              </a:rPr>
              <a:t>(p. 53).</a:t>
            </a:r>
          </a:p>
        </p:txBody>
      </p:sp>
    </p:spTree>
  </p:cSld>
  <p:clrMapOvr>
    <a:masterClrMapping/>
  </p:clrMapOvr>
</p:sld>
</file>

<file path=ppt/slides/slide66.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0" y="0"/>
            <a:ext cx="8335130" cy="10287000"/>
            <a:chOff x="0" y="0"/>
            <a:chExt cx="2281062" cy="2815227"/>
          </a:xfrm>
        </p:grpSpPr>
        <p:sp>
          <p:nvSpPr>
            <p:cNvPr name="Freeform 3" id="3"/>
            <p:cNvSpPr/>
            <p:nvPr/>
          </p:nvSpPr>
          <p:spPr>
            <a:xfrm flipH="false" flipV="false" rot="0">
              <a:off x="0" y="0"/>
              <a:ext cx="2281062" cy="2815227"/>
            </a:xfrm>
            <a:custGeom>
              <a:avLst/>
              <a:gdLst/>
              <a:ahLst/>
              <a:cxnLst/>
              <a:rect r="r" b="b" t="t" l="l"/>
              <a:pathLst>
                <a:path h="2815227" w="2281062">
                  <a:moveTo>
                    <a:pt x="0" y="0"/>
                  </a:moveTo>
                  <a:lnTo>
                    <a:pt x="2281062" y="0"/>
                  </a:lnTo>
                  <a:lnTo>
                    <a:pt x="2281062" y="2815227"/>
                  </a:lnTo>
                  <a:lnTo>
                    <a:pt x="0" y="2815227"/>
                  </a:lnTo>
                  <a:close/>
                </a:path>
              </a:pathLst>
            </a:custGeom>
            <a:blipFill>
              <a:blip r:embed="rId2"/>
              <a:stretch>
                <a:fillRect l="-11708" t="0" r="-11708" b="0"/>
              </a:stretch>
            </a:blipFill>
          </p:spPr>
        </p:sp>
      </p:grpSp>
      <p:sp>
        <p:nvSpPr>
          <p:cNvPr name="TextBox 4" id="4"/>
          <p:cNvSpPr txBox="true"/>
          <p:nvPr/>
        </p:nvSpPr>
        <p:spPr>
          <a:xfrm rot="0">
            <a:off x="9527951" y="962025"/>
            <a:ext cx="7731349" cy="219392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Entre os</a:t>
            </a:r>
            <a:r>
              <a:rPr lang="en-US" sz="2499">
                <a:solidFill>
                  <a:srgbClr val="181718"/>
                </a:solidFill>
                <a:latin typeface="Poppins"/>
                <a:ea typeface="Poppins"/>
                <a:cs typeface="Poppins"/>
                <a:sym typeface="Poppins"/>
              </a:rPr>
              <a:t> jud</a:t>
            </a:r>
            <a:r>
              <a:rPr lang="en-US" sz="2499">
                <a:solidFill>
                  <a:srgbClr val="181718"/>
                </a:solidFill>
                <a:latin typeface="Poppins"/>
                <a:ea typeface="Poppins"/>
                <a:cs typeface="Poppins"/>
                <a:sym typeface="Poppins"/>
              </a:rPr>
              <a:t>eus era permitido ao homem repudiar sua mulher pelas mais triviais ofensas, e a mulher se achava então em liberdade de casar outra vez. Este costume levava a grande infelicidade e pecado (p. 53).</a:t>
            </a:r>
          </a:p>
        </p:txBody>
      </p:sp>
      <p:sp>
        <p:nvSpPr>
          <p:cNvPr name="TextBox 5" id="5"/>
          <p:cNvSpPr txBox="true"/>
          <p:nvPr/>
        </p:nvSpPr>
        <p:spPr>
          <a:xfrm rot="0">
            <a:off x="9527951" y="5445558"/>
            <a:ext cx="7731349" cy="219392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Como todas</a:t>
            </a:r>
            <a:r>
              <a:rPr lang="en-US" sz="2499">
                <a:solidFill>
                  <a:srgbClr val="181718"/>
                </a:solidFill>
                <a:latin typeface="Poppins"/>
                <a:ea typeface="Poppins"/>
                <a:cs typeface="Poppins"/>
                <a:sym typeface="Poppins"/>
              </a:rPr>
              <a:t> a</a:t>
            </a:r>
            <a:r>
              <a:rPr lang="en-US" sz="2499">
                <a:solidFill>
                  <a:srgbClr val="181718"/>
                </a:solidFill>
                <a:latin typeface="Poppins"/>
                <a:ea typeface="Poppins"/>
                <a:cs typeface="Poppins"/>
                <a:sym typeface="Poppins"/>
              </a:rPr>
              <a:t>s outras boas dádivas de Deus concedidas para a conservação da humanidade, o casamento foi pervertido pelo pecado; mas é o desígnio do evangelho restituir-lhe a pureza e a beleza (p. 54).</a:t>
            </a:r>
          </a:p>
        </p:txBody>
      </p:sp>
    </p:spTree>
  </p:cSld>
  <p:clrMapOvr>
    <a:masterClrMapping/>
  </p:clrMapOvr>
</p:sld>
</file>

<file path=ppt/slides/slide67.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12450962" y="0"/>
            <a:ext cx="5837038" cy="10287000"/>
            <a:chOff x="0" y="0"/>
            <a:chExt cx="1597413" cy="2815227"/>
          </a:xfrm>
        </p:grpSpPr>
        <p:sp>
          <p:nvSpPr>
            <p:cNvPr name="Freeform 3" id="3"/>
            <p:cNvSpPr/>
            <p:nvPr/>
          </p:nvSpPr>
          <p:spPr>
            <a:xfrm flipH="false" flipV="false" rot="0">
              <a:off x="0" y="0"/>
              <a:ext cx="1597413" cy="2815227"/>
            </a:xfrm>
            <a:custGeom>
              <a:avLst/>
              <a:gdLst/>
              <a:ahLst/>
              <a:cxnLst/>
              <a:rect r="r" b="b" t="t" l="l"/>
              <a:pathLst>
                <a:path h="2815227" w="1597413">
                  <a:moveTo>
                    <a:pt x="0" y="0"/>
                  </a:moveTo>
                  <a:lnTo>
                    <a:pt x="1597413" y="0"/>
                  </a:lnTo>
                  <a:lnTo>
                    <a:pt x="1597413" y="2815227"/>
                  </a:lnTo>
                  <a:lnTo>
                    <a:pt x="0" y="2815227"/>
                  </a:lnTo>
                  <a:close/>
                </a:path>
              </a:pathLst>
            </a:custGeom>
            <a:blipFill>
              <a:blip r:embed="rId2"/>
              <a:stretch>
                <a:fillRect l="-1218" t="0" r="-1218" b="0"/>
              </a:stretch>
            </a:blipFill>
          </p:spPr>
        </p:sp>
      </p:grpSp>
      <p:sp>
        <p:nvSpPr>
          <p:cNvPr name="TextBox 4" id="4"/>
          <p:cNvSpPr txBox="true"/>
          <p:nvPr/>
        </p:nvSpPr>
        <p:spPr>
          <a:xfrm rot="0">
            <a:off x="2370719" y="1604963"/>
            <a:ext cx="8060294" cy="263207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Posteriormente Paulo, o</a:t>
            </a:r>
            <a:r>
              <a:rPr lang="en-US" sz="2499">
                <a:solidFill>
                  <a:srgbClr val="181718"/>
                </a:solidFill>
                <a:latin typeface="Poppins"/>
                <a:ea typeface="Poppins"/>
                <a:cs typeface="Poppins"/>
                <a:sym typeface="Poppins"/>
              </a:rPr>
              <a:t> apó</a:t>
            </a:r>
            <a:r>
              <a:rPr lang="en-US" sz="2499">
                <a:solidFill>
                  <a:srgbClr val="181718"/>
                </a:solidFill>
                <a:latin typeface="Poppins"/>
                <a:ea typeface="Poppins"/>
                <a:cs typeface="Poppins"/>
                <a:sym typeface="Poppins"/>
              </a:rPr>
              <a:t>stolo, escrevendo aos cristãos efésios, declara que o Senhor constituiu o marido a cabeça da mulher, para ser-lhe protetor, o elo que liga os membros da família, da mesma maneira que Cristo é a cabeça da igreja, e o Salvador do corpo místico (p. 54).</a:t>
            </a:r>
          </a:p>
        </p:txBody>
      </p:sp>
      <p:sp>
        <p:nvSpPr>
          <p:cNvPr name="TextBox 5" id="5"/>
          <p:cNvSpPr txBox="true"/>
          <p:nvPr/>
        </p:nvSpPr>
        <p:spPr>
          <a:xfrm rot="0">
            <a:off x="2819280" y="6165341"/>
            <a:ext cx="7731349" cy="263207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Por meio da</a:t>
            </a:r>
            <a:r>
              <a:rPr lang="en-US" sz="2499">
                <a:solidFill>
                  <a:srgbClr val="181718"/>
                </a:solidFill>
                <a:latin typeface="Poppins"/>
                <a:ea typeface="Poppins"/>
                <a:cs typeface="Poppins"/>
                <a:sym typeface="Poppins"/>
              </a:rPr>
              <a:t> revelaçã</a:t>
            </a:r>
            <a:r>
              <a:rPr lang="en-US" sz="2499">
                <a:solidFill>
                  <a:srgbClr val="181718"/>
                </a:solidFill>
                <a:latin typeface="Poppins"/>
                <a:ea typeface="Poppins"/>
                <a:cs typeface="Poppins"/>
                <a:sym typeface="Poppins"/>
              </a:rPr>
              <a:t>o de Sua graça, os corações que uma vez estiveram indiferentes ou desafeiçoados podem ser unidos em laços mais firmes e mais duradouros que os da Terra — os áureos laços do amor que suportará o cadinho da provação (p. 55).</a:t>
            </a:r>
          </a:p>
        </p:txBody>
      </p:sp>
    </p:spTree>
  </p:cSld>
  <p:clrMapOvr>
    <a:masterClrMapping/>
  </p:clrMapOvr>
</p:sld>
</file>

<file path=ppt/slides/slide68.xml><?xml version="1.0" encoding="utf-8"?>
<p:sld xmlns:p="http://schemas.openxmlformats.org/presentationml/2006/main" xmlns:a="http://schemas.openxmlformats.org/drawingml/2006/main">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3875970" y="3321715"/>
            <a:ext cx="10865006" cy="1888088"/>
          </a:xfrm>
          <a:prstGeom prst="rect">
            <a:avLst/>
          </a:prstGeom>
        </p:spPr>
        <p:txBody>
          <a:bodyPr anchor="t" rtlCol="false" tIns="0" lIns="0" bIns="0" rIns="0">
            <a:spAutoFit/>
          </a:bodyPr>
          <a:lstStyle/>
          <a:p>
            <a:pPr algn="ctr">
              <a:lnSpc>
                <a:spcPts val="4832"/>
              </a:lnSpc>
            </a:pPr>
            <a:r>
              <a:rPr lang="en-US" b="true" sz="4353">
                <a:solidFill>
                  <a:srgbClr val="181718"/>
                </a:solidFill>
                <a:latin typeface="Poppins Bold"/>
                <a:ea typeface="Poppins Bold"/>
                <a:cs typeface="Poppins Bold"/>
                <a:sym typeface="Poppins Bold"/>
              </a:rPr>
              <a:t>“DE MANEIRA NENHUMA JUREIS.” </a:t>
            </a:r>
          </a:p>
          <a:p>
            <a:pPr algn="ctr">
              <a:lnSpc>
                <a:spcPts val="4832"/>
              </a:lnSpc>
            </a:pPr>
          </a:p>
          <a:p>
            <a:pPr algn="ctr">
              <a:lnSpc>
                <a:spcPts val="4832"/>
              </a:lnSpc>
            </a:pPr>
            <a:r>
              <a:rPr lang="en-US" sz="4353">
                <a:solidFill>
                  <a:srgbClr val="181718"/>
                </a:solidFill>
                <a:latin typeface="Poppins"/>
                <a:ea typeface="Poppins"/>
                <a:cs typeface="Poppins"/>
                <a:sym typeface="Poppins"/>
              </a:rPr>
              <a:t>MATEUS 5:34</a:t>
            </a:r>
          </a:p>
        </p:txBody>
      </p:sp>
    </p:spTree>
  </p:cSld>
  <p:clrMapOvr>
    <a:masterClrMapping/>
  </p:clrMapOvr>
</p:sld>
</file>

<file path=ppt/slides/slide69.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6655518" y="2159956"/>
            <a:ext cx="4706525" cy="3944277"/>
            <a:chOff x="0" y="0"/>
            <a:chExt cx="835561" cy="700237"/>
          </a:xfrm>
        </p:grpSpPr>
        <p:sp>
          <p:nvSpPr>
            <p:cNvPr name="Freeform 3" id="3"/>
            <p:cNvSpPr/>
            <p:nvPr/>
          </p:nvSpPr>
          <p:spPr>
            <a:xfrm flipH="false" flipV="false" rot="0">
              <a:off x="0" y="0"/>
              <a:ext cx="835561" cy="700237"/>
            </a:xfrm>
            <a:custGeom>
              <a:avLst/>
              <a:gdLst/>
              <a:ahLst/>
              <a:cxnLst/>
              <a:rect r="r" b="b" t="t" l="l"/>
              <a:pathLst>
                <a:path h="700237" w="835561">
                  <a:moveTo>
                    <a:pt x="0" y="0"/>
                  </a:moveTo>
                  <a:lnTo>
                    <a:pt x="835561" y="0"/>
                  </a:lnTo>
                  <a:lnTo>
                    <a:pt x="835561" y="700237"/>
                  </a:lnTo>
                  <a:lnTo>
                    <a:pt x="0" y="700237"/>
                  </a:lnTo>
                  <a:close/>
                </a:path>
              </a:pathLst>
            </a:custGeom>
            <a:blipFill>
              <a:blip r:embed="rId2"/>
              <a:stretch>
                <a:fillRect l="-24492" t="0" r="-24492" b="0"/>
              </a:stretch>
            </a:blipFill>
          </p:spPr>
        </p:sp>
      </p:grpSp>
      <p:sp>
        <p:nvSpPr>
          <p:cNvPr name="TextBox 4" id="4"/>
          <p:cNvSpPr txBox="true"/>
          <p:nvPr/>
        </p:nvSpPr>
        <p:spPr>
          <a:xfrm rot="0">
            <a:off x="782029" y="1687345"/>
            <a:ext cx="5053719" cy="438467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É apresentada a razão</a:t>
            </a:r>
            <a:r>
              <a:rPr lang="en-US" sz="2499">
                <a:solidFill>
                  <a:srgbClr val="181718"/>
                </a:solidFill>
                <a:latin typeface="Poppins"/>
                <a:ea typeface="Poppins"/>
                <a:cs typeface="Poppins"/>
                <a:sym typeface="Poppins"/>
              </a:rPr>
              <a:t> para is</a:t>
            </a:r>
            <a:r>
              <a:rPr lang="en-US" sz="2499">
                <a:solidFill>
                  <a:srgbClr val="181718"/>
                </a:solidFill>
                <a:latin typeface="Poppins"/>
                <a:ea typeface="Poppins"/>
                <a:cs typeface="Poppins"/>
                <a:sym typeface="Poppins"/>
              </a:rPr>
              <a:t>so: não devemos jurar “pelo Céu, porque é o trono de Deus; nem pela Terra, porque é o escabelo de Seus pés; nem por Jerusalém, porque é a cidade do grande Rei; nem jurarás pela tua cabeça, porque não podes tornar um cabelo branco ou preto” (p. 55).</a:t>
            </a:r>
          </a:p>
        </p:txBody>
      </p:sp>
      <p:sp>
        <p:nvSpPr>
          <p:cNvPr name="TextBox 5" id="5"/>
          <p:cNvSpPr txBox="true"/>
          <p:nvPr/>
        </p:nvSpPr>
        <p:spPr>
          <a:xfrm rot="0">
            <a:off x="3136940" y="7781778"/>
            <a:ext cx="13060402" cy="175577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Jesus </a:t>
            </a:r>
            <a:r>
              <a:rPr lang="en-US" sz="2499">
                <a:solidFill>
                  <a:srgbClr val="181718"/>
                </a:solidFill>
                <a:latin typeface="Poppins"/>
                <a:ea typeface="Poppins"/>
                <a:cs typeface="Poppins"/>
                <a:sym typeface="Poppins"/>
              </a:rPr>
              <a:t>lhes condenou as práticas, dizendo que seu costume de jurar era uma transgressão ao mandamento de Deus. Nosso Salvador não proibiu, todavia, o emprego do juramento judicial, no qual Deus é solenemente invocado para testificar que o que se diz é verdade, e nada mais que a verdade (p. 55).</a:t>
            </a:r>
          </a:p>
        </p:txBody>
      </p:sp>
      <p:sp>
        <p:nvSpPr>
          <p:cNvPr name="TextBox 6" id="6"/>
          <p:cNvSpPr txBox="true"/>
          <p:nvPr/>
        </p:nvSpPr>
        <p:spPr>
          <a:xfrm rot="0">
            <a:off x="12537605" y="1859405"/>
            <a:ext cx="4217616" cy="350837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Os jud</a:t>
            </a:r>
            <a:r>
              <a:rPr lang="en-US" sz="2499">
                <a:solidFill>
                  <a:srgbClr val="181718"/>
                </a:solidFill>
                <a:latin typeface="Poppins"/>
                <a:ea typeface="Poppins"/>
                <a:cs typeface="Poppins"/>
                <a:sym typeface="Poppins"/>
              </a:rPr>
              <a:t>eus compreendiam o terceiro mandamento como proibitório do emprego profano do nome de Deus; mas se julgavam na liberdade de empregar outros juramentos (p. 55).</a:t>
            </a:r>
          </a:p>
        </p:txBody>
      </p:sp>
    </p:spTree>
  </p:cSld>
  <p:clrMapOvr>
    <a:masterClrMapping/>
  </p:clrMapOvr>
</p:sld>
</file>

<file path=ppt/slides/slide7.xml><?xml version="1.0" encoding="utf-8"?>
<p:sld xmlns:p="http://schemas.openxmlformats.org/presentationml/2006/main" xmlns:a="http://schemas.openxmlformats.org/drawingml/2006/main">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872032" y="860389"/>
            <a:ext cx="12051456" cy="1713586"/>
          </a:xfrm>
          <a:prstGeom prst="rect">
            <a:avLst/>
          </a:prstGeom>
        </p:spPr>
        <p:txBody>
          <a:bodyPr anchor="t" rtlCol="false" tIns="0" lIns="0" bIns="0" rIns="0">
            <a:spAutoFit/>
          </a:bodyPr>
          <a:lstStyle/>
          <a:p>
            <a:pPr algn="l">
              <a:lnSpc>
                <a:spcPts val="6344"/>
              </a:lnSpc>
            </a:pPr>
            <a:r>
              <a:rPr lang="en-US" sz="8031" b="true">
                <a:solidFill>
                  <a:srgbClr val="1351AA"/>
                </a:solidFill>
                <a:latin typeface="Aileron Heavy"/>
                <a:ea typeface="Aileron Heavy"/>
                <a:cs typeface="Aileron Heavy"/>
                <a:sym typeface="Aileron Heavy"/>
              </a:rPr>
              <a:t>2 - AS BEM-AVENTURANÇAS</a:t>
            </a:r>
          </a:p>
        </p:txBody>
      </p:sp>
      <p:sp>
        <p:nvSpPr>
          <p:cNvPr name="TextBox 3" id="3"/>
          <p:cNvSpPr txBox="true"/>
          <p:nvPr/>
        </p:nvSpPr>
        <p:spPr>
          <a:xfrm rot="0">
            <a:off x="3711497" y="4356242"/>
            <a:ext cx="10865006" cy="3716888"/>
          </a:xfrm>
          <a:prstGeom prst="rect">
            <a:avLst/>
          </a:prstGeom>
        </p:spPr>
        <p:txBody>
          <a:bodyPr anchor="t" rtlCol="false" tIns="0" lIns="0" bIns="0" rIns="0">
            <a:spAutoFit/>
          </a:bodyPr>
          <a:lstStyle/>
          <a:p>
            <a:pPr algn="ctr">
              <a:lnSpc>
                <a:spcPts val="4832"/>
              </a:lnSpc>
            </a:pPr>
            <a:r>
              <a:rPr lang="en-US" b="true" sz="4353">
                <a:solidFill>
                  <a:srgbClr val="181718"/>
                </a:solidFill>
                <a:latin typeface="Poppins Bold"/>
                <a:ea typeface="Poppins Bold"/>
                <a:cs typeface="Poppins Bold"/>
                <a:sym typeface="Poppins Bold"/>
              </a:rPr>
              <a:t>“E, ABRINDO A SUA BOCA, OS ENSINAVA, DIZENDO: BEM-AVENTURADOS OS POBRES DE ESPÍRITO, PORQUE DELES É O REINO DOS CÉUS.”</a:t>
            </a:r>
          </a:p>
          <a:p>
            <a:pPr algn="ctr">
              <a:lnSpc>
                <a:spcPts val="4832"/>
              </a:lnSpc>
            </a:pPr>
            <a:r>
              <a:rPr lang="en-US" b="true" sz="4353">
                <a:solidFill>
                  <a:srgbClr val="181718"/>
                </a:solidFill>
                <a:latin typeface="Poppins Bold"/>
                <a:ea typeface="Poppins Bold"/>
                <a:cs typeface="Poppins Bold"/>
                <a:sym typeface="Poppins Bold"/>
              </a:rPr>
              <a:t> </a:t>
            </a:r>
          </a:p>
          <a:p>
            <a:pPr algn="ctr">
              <a:lnSpc>
                <a:spcPts val="4832"/>
              </a:lnSpc>
            </a:pPr>
            <a:r>
              <a:rPr lang="en-US" sz="4353">
                <a:solidFill>
                  <a:srgbClr val="181718"/>
                </a:solidFill>
                <a:latin typeface="Poppins"/>
                <a:ea typeface="Poppins"/>
                <a:cs typeface="Poppins"/>
                <a:sym typeface="Poppins"/>
              </a:rPr>
              <a:t>MATEUS 5:2, 3</a:t>
            </a:r>
          </a:p>
        </p:txBody>
      </p:sp>
    </p:spTree>
  </p:cSld>
  <p:clrMapOvr>
    <a:masterClrMapping/>
  </p:clrMapOvr>
</p:sld>
</file>

<file path=ppt/slides/slide70.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10935366" y="0"/>
            <a:ext cx="7352634" cy="6161834"/>
            <a:chOff x="0" y="0"/>
            <a:chExt cx="835561" cy="700237"/>
          </a:xfrm>
        </p:grpSpPr>
        <p:sp>
          <p:nvSpPr>
            <p:cNvPr name="Freeform 3" id="3"/>
            <p:cNvSpPr/>
            <p:nvPr/>
          </p:nvSpPr>
          <p:spPr>
            <a:xfrm flipH="false" flipV="false" rot="0">
              <a:off x="0" y="0"/>
              <a:ext cx="835561" cy="700237"/>
            </a:xfrm>
            <a:custGeom>
              <a:avLst/>
              <a:gdLst/>
              <a:ahLst/>
              <a:cxnLst/>
              <a:rect r="r" b="b" t="t" l="l"/>
              <a:pathLst>
                <a:path h="700237" w="835561">
                  <a:moveTo>
                    <a:pt x="0" y="0"/>
                  </a:moveTo>
                  <a:lnTo>
                    <a:pt x="835561" y="0"/>
                  </a:lnTo>
                  <a:lnTo>
                    <a:pt x="835561" y="700237"/>
                  </a:lnTo>
                  <a:lnTo>
                    <a:pt x="0" y="700237"/>
                  </a:lnTo>
                  <a:close/>
                </a:path>
              </a:pathLst>
            </a:custGeom>
            <a:blipFill>
              <a:blip r:embed="rId2"/>
              <a:stretch>
                <a:fillRect l="-10579" t="0" r="-10579" b="0"/>
              </a:stretch>
            </a:blipFill>
          </p:spPr>
        </p:sp>
      </p:grpSp>
      <p:sp>
        <p:nvSpPr>
          <p:cNvPr name="TextBox 4" id="4"/>
          <p:cNvSpPr txBox="true"/>
          <p:nvPr/>
        </p:nvSpPr>
        <p:spPr>
          <a:xfrm rot="0">
            <a:off x="1738961" y="962025"/>
            <a:ext cx="5053719" cy="307022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Muito</a:t>
            </a:r>
            <a:r>
              <a:rPr lang="en-US" sz="2499">
                <a:solidFill>
                  <a:srgbClr val="181718"/>
                </a:solidFill>
                <a:latin typeface="Poppins"/>
                <a:ea typeface="Poppins"/>
                <a:cs typeface="Poppins"/>
                <a:sym typeface="Poppins"/>
              </a:rPr>
              <a:t>s,</a:t>
            </a:r>
            <a:r>
              <a:rPr lang="en-US" sz="2499">
                <a:solidFill>
                  <a:srgbClr val="181718"/>
                </a:solidFill>
                <a:latin typeface="Poppins"/>
                <a:ea typeface="Poppins"/>
                <a:cs typeface="Poppins"/>
                <a:sym typeface="Poppins"/>
              </a:rPr>
              <a:t> muitos há que não temem enganar seus semelhantes; mas foi-lhes ensinado, e eles foram impressionados pelo Espírito de Deus, que é terrível coisa mentir a seu Criador (p. 56).</a:t>
            </a:r>
          </a:p>
        </p:txBody>
      </p:sp>
      <p:sp>
        <p:nvSpPr>
          <p:cNvPr name="TextBox 5" id="5"/>
          <p:cNvSpPr txBox="true"/>
          <p:nvPr/>
        </p:nvSpPr>
        <p:spPr>
          <a:xfrm rot="0">
            <a:off x="1158710" y="5263831"/>
            <a:ext cx="7356335" cy="438467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Mas se existe alguém que po</a:t>
            </a:r>
            <a:r>
              <a:rPr lang="en-US" sz="2499">
                <a:solidFill>
                  <a:srgbClr val="181718"/>
                </a:solidFill>
                <a:latin typeface="Poppins"/>
                <a:ea typeface="Poppins"/>
                <a:cs typeface="Poppins"/>
                <a:sym typeface="Poppins"/>
              </a:rPr>
              <a:t>ssa</a:t>
            </a:r>
            <a:r>
              <a:rPr lang="en-US" sz="2499">
                <a:solidFill>
                  <a:srgbClr val="181718"/>
                </a:solidFill>
                <a:latin typeface="Poppins"/>
                <a:ea typeface="Poppins"/>
                <a:cs typeface="Poppins"/>
                <a:sym typeface="Poppins"/>
              </a:rPr>
              <a:t> coerentemente testificar sob juramento, esse é o cristão. Ele vive constantemente como na presença de Deus, sabendo que todo pensamento está aberto perante os olhos dAquele com quem temos de tratar; e, quando lhe é exigido fazer assim em uma maneira legal, é-lhe lícito apelar para Deus como testemunha de que o que ele diz é a verdade, e nada senão a verdade (p. 56).</a:t>
            </a:r>
          </a:p>
        </p:txBody>
      </p:sp>
      <p:sp>
        <p:nvSpPr>
          <p:cNvPr name="TextBox 6" id="6"/>
          <p:cNvSpPr txBox="true"/>
          <p:nvPr/>
        </p:nvSpPr>
        <p:spPr>
          <a:xfrm rot="0">
            <a:off x="11816133" y="6578281"/>
            <a:ext cx="5965794" cy="3070225"/>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Jesu</a:t>
            </a:r>
            <a:r>
              <a:rPr lang="en-US" sz="2499">
                <a:solidFill>
                  <a:srgbClr val="181718"/>
                </a:solidFill>
                <a:latin typeface="Poppins"/>
                <a:ea typeface="Poppins"/>
                <a:cs typeface="Poppins"/>
                <a:sym typeface="Poppins"/>
              </a:rPr>
              <a:t>s</a:t>
            </a:r>
            <a:r>
              <a:rPr lang="en-US" sz="2499">
                <a:solidFill>
                  <a:srgbClr val="181718"/>
                </a:solidFill>
                <a:latin typeface="Poppins"/>
                <a:ea typeface="Poppins"/>
                <a:cs typeface="Poppins"/>
                <a:sym typeface="Poppins"/>
              </a:rPr>
              <a:t> estabeleceu então um princípio que tornaria desnecessário o juramento. Disse que a exata verdade deve ser a lei da linguagem. “Seja, porém, o vosso falar: Sim, sim, Não, não, porque o que passa disto é de procedência maligna” (p. 56).</a:t>
            </a:r>
          </a:p>
        </p:txBody>
      </p:sp>
    </p:spTree>
  </p:cSld>
  <p:clrMapOvr>
    <a:masterClrMapping/>
  </p:clrMapOvr>
</p:sld>
</file>

<file path=ppt/slides/slide71.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894131" y="2911011"/>
            <a:ext cx="8129792" cy="4810586"/>
            <a:chOff x="0" y="0"/>
            <a:chExt cx="1597413" cy="945226"/>
          </a:xfrm>
        </p:grpSpPr>
        <p:sp>
          <p:nvSpPr>
            <p:cNvPr name="Freeform 3" id="3"/>
            <p:cNvSpPr/>
            <p:nvPr/>
          </p:nvSpPr>
          <p:spPr>
            <a:xfrm flipH="false" flipV="false" rot="0">
              <a:off x="0" y="0"/>
              <a:ext cx="1597413" cy="945226"/>
            </a:xfrm>
            <a:custGeom>
              <a:avLst/>
              <a:gdLst/>
              <a:ahLst/>
              <a:cxnLst/>
              <a:rect r="r" b="b" t="t" l="l"/>
              <a:pathLst>
                <a:path h="945226" w="1597413">
                  <a:moveTo>
                    <a:pt x="0" y="0"/>
                  </a:moveTo>
                  <a:lnTo>
                    <a:pt x="1597413" y="0"/>
                  </a:lnTo>
                  <a:lnTo>
                    <a:pt x="1597413" y="945226"/>
                  </a:lnTo>
                  <a:lnTo>
                    <a:pt x="0" y="945226"/>
                  </a:lnTo>
                  <a:close/>
                </a:path>
              </a:pathLst>
            </a:custGeom>
            <a:blipFill>
              <a:blip r:embed="rId2"/>
              <a:stretch>
                <a:fillRect l="0" t="-13374" r="0" b="-13374"/>
              </a:stretch>
            </a:blipFill>
          </p:spPr>
        </p:sp>
      </p:grpSp>
      <p:sp>
        <p:nvSpPr>
          <p:cNvPr name="TextBox 4" id="4"/>
          <p:cNvSpPr txBox="true"/>
          <p:nvPr/>
        </p:nvSpPr>
        <p:spPr>
          <a:xfrm rot="0">
            <a:off x="10888588" y="2479675"/>
            <a:ext cx="5682917" cy="526097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Não é, todavia, coisa lev</a:t>
            </a:r>
            <a:r>
              <a:rPr lang="en-US" sz="2499">
                <a:solidFill>
                  <a:srgbClr val="181718"/>
                </a:solidFill>
                <a:latin typeface="Poppins"/>
                <a:ea typeface="Poppins"/>
                <a:cs typeface="Poppins"/>
                <a:sym typeface="Poppins"/>
              </a:rPr>
              <a:t>e ou fácil falar</a:t>
            </a:r>
            <a:r>
              <a:rPr lang="en-US" sz="2499">
                <a:solidFill>
                  <a:srgbClr val="181718"/>
                </a:solidFill>
                <a:latin typeface="Poppins"/>
                <a:ea typeface="Poppins"/>
                <a:cs typeface="Poppins"/>
                <a:sym typeface="Poppins"/>
              </a:rPr>
              <a:t> a exata verdade; e quantas vezes opiniões preconcebidas, peculiares disposições mentais, imperfeito conhecimento, erros de juízo, impedem uma justa compreensão das questões com que temos de lidar! Não podemos falar a verdade, a menos que nossa mente seja continuamente dirigida por Aquele que é a verdade (p. 57).</a:t>
            </a:r>
          </a:p>
        </p:txBody>
      </p:sp>
    </p:spTree>
  </p:cSld>
  <p:clrMapOvr>
    <a:masterClrMapping/>
  </p:clrMapOvr>
</p:sld>
</file>

<file path=ppt/slides/slide72.xml><?xml version="1.0" encoding="utf-8"?>
<p:sld xmlns:p="http://schemas.openxmlformats.org/presentationml/2006/main" xmlns:a="http://schemas.openxmlformats.org/drawingml/2006/main">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3875970" y="3321715"/>
            <a:ext cx="10865006" cy="3716888"/>
          </a:xfrm>
          <a:prstGeom prst="rect">
            <a:avLst/>
          </a:prstGeom>
        </p:spPr>
        <p:txBody>
          <a:bodyPr anchor="t" rtlCol="false" tIns="0" lIns="0" bIns="0" rIns="0">
            <a:spAutoFit/>
          </a:bodyPr>
          <a:lstStyle/>
          <a:p>
            <a:pPr algn="ctr">
              <a:lnSpc>
                <a:spcPts val="4832"/>
              </a:lnSpc>
            </a:pPr>
            <a:r>
              <a:rPr lang="en-US" b="true" sz="4353">
                <a:solidFill>
                  <a:srgbClr val="181718"/>
                </a:solidFill>
                <a:latin typeface="Poppins Bold"/>
                <a:ea typeface="Poppins Bold"/>
                <a:cs typeface="Poppins Bold"/>
                <a:sym typeface="Poppins Bold"/>
              </a:rPr>
              <a:t>“NÃO RESISTAIS AO HOMEM MAU; MAS A QUALQUER QUE TE DÁ NA FACE DIREITA, VOLTA-LHE TAMBÉM A OUTRA.”  </a:t>
            </a:r>
          </a:p>
          <a:p>
            <a:pPr algn="ctr">
              <a:lnSpc>
                <a:spcPts val="4832"/>
              </a:lnSpc>
            </a:pPr>
          </a:p>
          <a:p>
            <a:pPr algn="ctr">
              <a:lnSpc>
                <a:spcPts val="4832"/>
              </a:lnSpc>
            </a:pPr>
            <a:r>
              <a:rPr lang="en-US" sz="4353">
                <a:solidFill>
                  <a:srgbClr val="181718"/>
                </a:solidFill>
                <a:latin typeface="Poppins"/>
                <a:ea typeface="Poppins"/>
                <a:cs typeface="Poppins"/>
                <a:sym typeface="Poppins"/>
              </a:rPr>
              <a:t>MATEUS 5:39</a:t>
            </a:r>
          </a:p>
        </p:txBody>
      </p:sp>
    </p:spTree>
  </p:cSld>
  <p:clrMapOvr>
    <a:masterClrMapping/>
  </p:clrMapOvr>
</p:sld>
</file>

<file path=ppt/slides/slide73.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11108699" y="1890843"/>
            <a:ext cx="5220716" cy="4375192"/>
            <a:chOff x="0" y="0"/>
            <a:chExt cx="835561" cy="700237"/>
          </a:xfrm>
        </p:grpSpPr>
        <p:sp>
          <p:nvSpPr>
            <p:cNvPr name="Freeform 3" id="3"/>
            <p:cNvSpPr/>
            <p:nvPr/>
          </p:nvSpPr>
          <p:spPr>
            <a:xfrm flipH="false" flipV="false" rot="0">
              <a:off x="0" y="0"/>
              <a:ext cx="835561" cy="700237"/>
            </a:xfrm>
            <a:custGeom>
              <a:avLst/>
              <a:gdLst/>
              <a:ahLst/>
              <a:cxnLst/>
              <a:rect r="r" b="b" t="t" l="l"/>
              <a:pathLst>
                <a:path h="700237" w="835561">
                  <a:moveTo>
                    <a:pt x="0" y="0"/>
                  </a:moveTo>
                  <a:lnTo>
                    <a:pt x="835561" y="0"/>
                  </a:lnTo>
                  <a:lnTo>
                    <a:pt x="835561" y="700237"/>
                  </a:lnTo>
                  <a:lnTo>
                    <a:pt x="0" y="700237"/>
                  </a:lnTo>
                  <a:close/>
                </a:path>
              </a:pathLst>
            </a:custGeom>
            <a:blipFill>
              <a:blip r:embed="rId2"/>
              <a:stretch>
                <a:fillRect l="-29813" t="0" r="-29813" b="0"/>
              </a:stretch>
            </a:blipFill>
          </p:spPr>
        </p:sp>
      </p:grpSp>
      <p:sp>
        <p:nvSpPr>
          <p:cNvPr name="Freeform 4" id="4"/>
          <p:cNvSpPr/>
          <p:nvPr/>
        </p:nvSpPr>
        <p:spPr>
          <a:xfrm flipH="false" flipV="false" rot="0">
            <a:off x="5577410" y="2918685"/>
            <a:ext cx="3396707" cy="6057460"/>
          </a:xfrm>
          <a:custGeom>
            <a:avLst/>
            <a:gdLst/>
            <a:ahLst/>
            <a:cxnLst/>
            <a:rect r="r" b="b" t="t" l="l"/>
            <a:pathLst>
              <a:path h="6057460" w="3396707">
                <a:moveTo>
                  <a:pt x="0" y="0"/>
                </a:moveTo>
                <a:lnTo>
                  <a:pt x="3396707" y="0"/>
                </a:lnTo>
                <a:lnTo>
                  <a:pt x="3396707" y="6057460"/>
                </a:lnTo>
                <a:lnTo>
                  <a:pt x="0" y="6057460"/>
                </a:lnTo>
                <a:lnTo>
                  <a:pt x="0" y="0"/>
                </a:lnTo>
                <a:close/>
              </a:path>
            </a:pathLst>
          </a:custGeom>
          <a:blipFill>
            <a:blip r:embed="rId3"/>
            <a:stretch>
              <a:fillRect l="0" t="0" r="0" b="0"/>
            </a:stretch>
          </a:blipFill>
        </p:spPr>
      </p:sp>
      <p:sp>
        <p:nvSpPr>
          <p:cNvPr name="TextBox 5" id="5"/>
          <p:cNvSpPr txBox="true"/>
          <p:nvPr/>
        </p:nvSpPr>
        <p:spPr>
          <a:xfrm rot="0">
            <a:off x="652351" y="962025"/>
            <a:ext cx="3972605" cy="745172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Foi com tristeza que J</a:t>
            </a:r>
            <a:r>
              <a:rPr lang="en-US" sz="2499">
                <a:solidFill>
                  <a:srgbClr val="181718"/>
                </a:solidFill>
                <a:latin typeface="Poppins"/>
                <a:ea typeface="Poppins"/>
                <a:cs typeface="Poppins"/>
                <a:sym typeface="Poppins"/>
              </a:rPr>
              <a:t>esus contemplou as faces voltadas</a:t>
            </a:r>
            <a:r>
              <a:rPr lang="en-US" sz="2499">
                <a:solidFill>
                  <a:srgbClr val="181718"/>
                </a:solidFill>
                <a:latin typeface="Poppins"/>
                <a:ea typeface="Poppins"/>
                <a:cs typeface="Poppins"/>
                <a:sym typeface="Poppins"/>
              </a:rPr>
              <a:t> para Ele. Observava o espírito de vingança que estampara seus maus traços sobre eles, conhecendo quão veementemente ansiava o povo o poder a fim de esmagar seus opressores. Com tristeza, Ele lhes ordena: “Não resistais ao mal; mas, se qualquer te bater na face direita, oferece-lhe também a outra” (p. 58).</a:t>
            </a:r>
          </a:p>
        </p:txBody>
      </p:sp>
      <p:sp>
        <p:nvSpPr>
          <p:cNvPr name="TextBox 6" id="6"/>
          <p:cNvSpPr txBox="true"/>
          <p:nvPr/>
        </p:nvSpPr>
        <p:spPr>
          <a:xfrm rot="0">
            <a:off x="11108699" y="6990688"/>
            <a:ext cx="5682917" cy="219392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Toda a v</a:t>
            </a:r>
            <a:r>
              <a:rPr lang="en-US" sz="2499">
                <a:solidFill>
                  <a:srgbClr val="181718"/>
                </a:solidFill>
                <a:latin typeface="Poppins"/>
                <a:ea typeface="Poppins"/>
                <a:cs typeface="Poppins"/>
                <a:sym typeface="Poppins"/>
              </a:rPr>
              <a:t>id</a:t>
            </a:r>
            <a:r>
              <a:rPr lang="en-US" sz="2499">
                <a:solidFill>
                  <a:srgbClr val="181718"/>
                </a:solidFill>
                <a:latin typeface="Poppins"/>
                <a:ea typeface="Poppins"/>
                <a:cs typeface="Poppins"/>
                <a:sym typeface="Poppins"/>
              </a:rPr>
              <a:t>a terrestre de Jesus foi uma manifestação deste princípio. Foi para trazer o pão da vida a Seus inimigos, que nosso Salvador deixou Seu lar no Céu (p. 58).</a:t>
            </a:r>
          </a:p>
        </p:txBody>
      </p:sp>
    </p:spTree>
  </p:cSld>
  <p:clrMapOvr>
    <a:masterClrMapping/>
  </p:clrMapOvr>
</p:sld>
</file>

<file path=ppt/slides/slide74.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12253285" y="933911"/>
            <a:ext cx="4926775" cy="4128856"/>
            <a:chOff x="0" y="0"/>
            <a:chExt cx="835561" cy="700237"/>
          </a:xfrm>
        </p:grpSpPr>
        <p:sp>
          <p:nvSpPr>
            <p:cNvPr name="Freeform 3" id="3"/>
            <p:cNvSpPr/>
            <p:nvPr/>
          </p:nvSpPr>
          <p:spPr>
            <a:xfrm flipH="false" flipV="false" rot="0">
              <a:off x="0" y="0"/>
              <a:ext cx="835561" cy="700237"/>
            </a:xfrm>
            <a:custGeom>
              <a:avLst/>
              <a:gdLst/>
              <a:ahLst/>
              <a:cxnLst/>
              <a:rect r="r" b="b" t="t" l="l"/>
              <a:pathLst>
                <a:path h="700237" w="835561">
                  <a:moveTo>
                    <a:pt x="0" y="0"/>
                  </a:moveTo>
                  <a:lnTo>
                    <a:pt x="835561" y="0"/>
                  </a:lnTo>
                  <a:lnTo>
                    <a:pt x="835561" y="700237"/>
                  </a:lnTo>
                  <a:lnTo>
                    <a:pt x="0" y="700237"/>
                  </a:lnTo>
                  <a:close/>
                </a:path>
              </a:pathLst>
            </a:custGeom>
            <a:blipFill>
              <a:blip r:embed="rId2"/>
              <a:stretch>
                <a:fillRect l="-10525" t="0" r="-10525" b="0"/>
              </a:stretch>
            </a:blipFill>
          </p:spPr>
        </p:sp>
      </p:grpSp>
      <p:grpSp>
        <p:nvGrpSpPr>
          <p:cNvPr name="Group 4" id="4"/>
          <p:cNvGrpSpPr/>
          <p:nvPr/>
        </p:nvGrpSpPr>
        <p:grpSpPr>
          <a:xfrm rot="0">
            <a:off x="12253285" y="5629959"/>
            <a:ext cx="4926775" cy="4128856"/>
            <a:chOff x="0" y="0"/>
            <a:chExt cx="835561" cy="700237"/>
          </a:xfrm>
        </p:grpSpPr>
        <p:sp>
          <p:nvSpPr>
            <p:cNvPr name="Freeform 5" id="5"/>
            <p:cNvSpPr/>
            <p:nvPr/>
          </p:nvSpPr>
          <p:spPr>
            <a:xfrm flipH="false" flipV="false" rot="0">
              <a:off x="0" y="0"/>
              <a:ext cx="835561" cy="700237"/>
            </a:xfrm>
            <a:custGeom>
              <a:avLst/>
              <a:gdLst/>
              <a:ahLst/>
              <a:cxnLst/>
              <a:rect r="r" b="b" t="t" l="l"/>
              <a:pathLst>
                <a:path h="700237" w="835561">
                  <a:moveTo>
                    <a:pt x="0" y="0"/>
                  </a:moveTo>
                  <a:lnTo>
                    <a:pt x="835561" y="0"/>
                  </a:lnTo>
                  <a:lnTo>
                    <a:pt x="835561" y="700237"/>
                  </a:lnTo>
                  <a:lnTo>
                    <a:pt x="0" y="700237"/>
                  </a:lnTo>
                  <a:close/>
                </a:path>
              </a:pathLst>
            </a:custGeom>
            <a:blipFill>
              <a:blip r:embed="rId3"/>
              <a:stretch>
                <a:fillRect l="-12853" t="0" r="-12853" b="0"/>
              </a:stretch>
            </a:blipFill>
          </p:spPr>
        </p:sp>
      </p:grpSp>
      <p:sp>
        <p:nvSpPr>
          <p:cNvPr name="TextBox 6" id="6"/>
          <p:cNvSpPr txBox="true"/>
          <p:nvPr/>
        </p:nvSpPr>
        <p:spPr>
          <a:xfrm rot="0">
            <a:off x="2660787" y="962025"/>
            <a:ext cx="5682917" cy="394652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Jesus ordenou a Seus discípulos que, em vez</a:t>
            </a:r>
            <a:r>
              <a:rPr lang="en-US" sz="2499">
                <a:solidFill>
                  <a:srgbClr val="181718"/>
                </a:solidFill>
                <a:latin typeface="Poppins"/>
                <a:ea typeface="Poppins"/>
                <a:cs typeface="Poppins"/>
                <a:sym typeface="Poppins"/>
              </a:rPr>
              <a:t> de resistir às exigências dos que se acham em autoridade, fizessem ainda mais do que lhes era exigido. E, o quanto possível, se desempenhassem de qualquer obrigação, mesmo que fosse além do que exigia a lei da Terra (p. 59).</a:t>
            </a:r>
          </a:p>
        </p:txBody>
      </p:sp>
      <p:sp>
        <p:nvSpPr>
          <p:cNvPr name="TextBox 7" id="7"/>
          <p:cNvSpPr txBox="true"/>
          <p:nvPr/>
        </p:nvSpPr>
        <p:spPr>
          <a:xfrm rot="0">
            <a:off x="2436506" y="6512222"/>
            <a:ext cx="7058506" cy="307022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Cristo não nos ensina a </a:t>
            </a:r>
            <a:r>
              <a:rPr lang="en-US" sz="2499">
                <a:solidFill>
                  <a:srgbClr val="181718"/>
                </a:solidFill>
                <a:latin typeface="Poppins"/>
                <a:ea typeface="Poppins"/>
                <a:cs typeface="Poppins"/>
                <a:sym typeface="Poppins"/>
              </a:rPr>
              <a:t>d</a:t>
            </a:r>
            <a:r>
              <a:rPr lang="en-US" sz="2499">
                <a:solidFill>
                  <a:srgbClr val="181718"/>
                </a:solidFill>
                <a:latin typeface="Poppins"/>
                <a:ea typeface="Poppins"/>
                <a:cs typeface="Poppins"/>
                <a:sym typeface="Poppins"/>
              </a:rPr>
              <a:t>ar indiscriminadamente a todos quantos pedem por caridade; mas diz: “Livremente lhe emprestarás o que lhe falta”; e isto deve ser uma dádiva, de preferência a um empréstimo; pois cumpre-nos emprestar “sem nada” esperar. Lucas 6:35 (p. 60).</a:t>
            </a:r>
          </a:p>
        </p:txBody>
      </p:sp>
    </p:spTree>
  </p:cSld>
  <p:clrMapOvr>
    <a:masterClrMapping/>
  </p:clrMapOvr>
</p:sld>
</file>

<file path=ppt/slides/slide75.xml><?xml version="1.0" encoding="utf-8"?>
<p:sld xmlns:p="http://schemas.openxmlformats.org/presentationml/2006/main" xmlns:a="http://schemas.openxmlformats.org/drawingml/2006/main">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3875970" y="3321715"/>
            <a:ext cx="10865006" cy="4326488"/>
          </a:xfrm>
          <a:prstGeom prst="rect">
            <a:avLst/>
          </a:prstGeom>
        </p:spPr>
        <p:txBody>
          <a:bodyPr anchor="t" rtlCol="false" tIns="0" lIns="0" bIns="0" rIns="0">
            <a:spAutoFit/>
          </a:bodyPr>
          <a:lstStyle/>
          <a:p>
            <a:pPr algn="ctr">
              <a:lnSpc>
                <a:spcPts val="4832"/>
              </a:lnSpc>
            </a:pPr>
            <a:r>
              <a:rPr lang="en-US" b="true" sz="4353">
                <a:solidFill>
                  <a:srgbClr val="181718"/>
                </a:solidFill>
                <a:latin typeface="Poppins Bold"/>
                <a:ea typeface="Poppins Bold"/>
                <a:cs typeface="Poppins Bold"/>
                <a:sym typeface="Poppins Bold"/>
              </a:rPr>
              <a:t>“AQUELE QUE SE DÁ COM SUA ESMOLA, ESTÁ NUTRINDO A TRÊS DE UMA SÓ VEZ: A SI, BEM COMO AO PRÓXIMO, A QUEM CONSOLA; NUTRE TAMBÉM A MIM.” “AMAI A VOSSOS INIMIGOS.”   </a:t>
            </a:r>
          </a:p>
          <a:p>
            <a:pPr algn="ctr">
              <a:lnSpc>
                <a:spcPts val="4832"/>
              </a:lnSpc>
            </a:pPr>
          </a:p>
          <a:p>
            <a:pPr algn="ctr">
              <a:lnSpc>
                <a:spcPts val="4832"/>
              </a:lnSpc>
            </a:pPr>
            <a:r>
              <a:rPr lang="en-US" sz="4353">
                <a:solidFill>
                  <a:srgbClr val="181718"/>
                </a:solidFill>
                <a:latin typeface="Poppins"/>
                <a:ea typeface="Poppins"/>
                <a:cs typeface="Poppins"/>
                <a:sym typeface="Poppins"/>
              </a:rPr>
              <a:t>MATEUS 5:44</a:t>
            </a:r>
          </a:p>
        </p:txBody>
      </p:sp>
    </p:spTree>
  </p:cSld>
  <p:clrMapOvr>
    <a:masterClrMapping/>
  </p:clrMapOvr>
</p:sld>
</file>

<file path=ppt/slides/slide76.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sp>
        <p:nvSpPr>
          <p:cNvPr name="Freeform 2" id="2"/>
          <p:cNvSpPr/>
          <p:nvPr/>
        </p:nvSpPr>
        <p:spPr>
          <a:xfrm flipH="false" flipV="false" rot="0">
            <a:off x="8615624" y="3666835"/>
            <a:ext cx="8643676" cy="4862068"/>
          </a:xfrm>
          <a:custGeom>
            <a:avLst/>
            <a:gdLst/>
            <a:ahLst/>
            <a:cxnLst/>
            <a:rect r="r" b="b" t="t" l="l"/>
            <a:pathLst>
              <a:path h="4862068" w="8643676">
                <a:moveTo>
                  <a:pt x="0" y="0"/>
                </a:moveTo>
                <a:lnTo>
                  <a:pt x="8643676" y="0"/>
                </a:lnTo>
                <a:lnTo>
                  <a:pt x="8643676" y="4862067"/>
                </a:lnTo>
                <a:lnTo>
                  <a:pt x="0" y="4862067"/>
                </a:lnTo>
                <a:lnTo>
                  <a:pt x="0" y="0"/>
                </a:lnTo>
                <a:close/>
              </a:path>
            </a:pathLst>
          </a:custGeom>
          <a:blipFill>
            <a:blip r:embed="rId2"/>
            <a:stretch>
              <a:fillRect l="0" t="0" r="0" b="0"/>
            </a:stretch>
          </a:blipFill>
        </p:spPr>
      </p:sp>
      <p:sp>
        <p:nvSpPr>
          <p:cNvPr name="TextBox 3" id="3"/>
          <p:cNvSpPr txBox="true"/>
          <p:nvPr/>
        </p:nvSpPr>
        <p:spPr>
          <a:xfrm rot="0">
            <a:off x="2989732" y="767648"/>
            <a:ext cx="10811473" cy="175577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Os judeus afirmavam que Deus amava aqueles que O</a:t>
            </a:r>
            <a:r>
              <a:rPr lang="en-US" sz="2499">
                <a:solidFill>
                  <a:srgbClr val="181718"/>
                </a:solidFill>
                <a:latin typeface="Poppins"/>
                <a:ea typeface="Poppins"/>
                <a:cs typeface="Poppins"/>
                <a:sym typeface="Poppins"/>
              </a:rPr>
              <a:t> serviam — segundo seu ponto de vista, aqueles que cumpriam as exigências dos rabinos — e que todo o resto do mundo jazia sob o Seu desagrado e maldição (p. 61).</a:t>
            </a:r>
          </a:p>
        </p:txBody>
      </p:sp>
      <p:sp>
        <p:nvSpPr>
          <p:cNvPr name="TextBox 4" id="4"/>
          <p:cNvSpPr txBox="true"/>
          <p:nvPr/>
        </p:nvSpPr>
        <p:spPr>
          <a:xfrm rot="0">
            <a:off x="1357764" y="4601591"/>
            <a:ext cx="6699657" cy="438467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Enquanto éramos ainda destituídos de amor e</a:t>
            </a:r>
            <a:r>
              <a:rPr lang="en-US" sz="2499">
                <a:solidFill>
                  <a:srgbClr val="181718"/>
                </a:solidFill>
                <a:latin typeface="Poppins"/>
                <a:ea typeface="Poppins"/>
                <a:cs typeface="Poppins"/>
                <a:sym typeface="Poppins"/>
              </a:rPr>
              <a:t> do que nos fizesse amáveis no caráter, “odiosos, odiando-nos uns aos outros”, nosso Pai celestial teve misericórdia de nós. “Quando apareceu a benignidade e caridade de Deus, nosso Salvador, para com os homens, não pelas obras de justiça que houvéssemos feito, mas segundo a Sua misericórdia, nos salvou.” Tito 3:3-5 (p. 61).</a:t>
            </a:r>
          </a:p>
        </p:txBody>
      </p:sp>
    </p:spTree>
  </p:cSld>
  <p:clrMapOvr>
    <a:masterClrMapping/>
  </p:clrMapOvr>
</p:sld>
</file>

<file path=ppt/slides/slide77.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11612879" y="330141"/>
            <a:ext cx="6675121" cy="10287000"/>
            <a:chOff x="0" y="0"/>
            <a:chExt cx="1826770" cy="2815227"/>
          </a:xfrm>
        </p:grpSpPr>
        <p:sp>
          <p:nvSpPr>
            <p:cNvPr name="Freeform 3" id="3"/>
            <p:cNvSpPr/>
            <p:nvPr/>
          </p:nvSpPr>
          <p:spPr>
            <a:xfrm flipH="false" flipV="false" rot="0">
              <a:off x="0" y="0"/>
              <a:ext cx="1826770" cy="2815227"/>
            </a:xfrm>
            <a:custGeom>
              <a:avLst/>
              <a:gdLst/>
              <a:ahLst/>
              <a:cxnLst/>
              <a:rect r="r" b="b" t="t" l="l"/>
              <a:pathLst>
                <a:path h="2815227" w="1826770">
                  <a:moveTo>
                    <a:pt x="0" y="0"/>
                  </a:moveTo>
                  <a:lnTo>
                    <a:pt x="1826770" y="0"/>
                  </a:lnTo>
                  <a:lnTo>
                    <a:pt x="1826770" y="2815227"/>
                  </a:lnTo>
                  <a:lnTo>
                    <a:pt x="0" y="2815227"/>
                  </a:lnTo>
                  <a:close/>
                </a:path>
              </a:pathLst>
            </a:custGeom>
            <a:blipFill>
              <a:blip r:embed="rId2"/>
              <a:stretch>
                <a:fillRect l="-1337" t="0" r="-1337" b="0"/>
              </a:stretch>
            </a:blipFill>
          </p:spPr>
        </p:sp>
      </p:grpSp>
      <p:sp>
        <p:nvSpPr>
          <p:cNvPr name="TextBox 4" id="4"/>
          <p:cNvSpPr txBox="true"/>
          <p:nvPr/>
        </p:nvSpPr>
        <p:spPr>
          <a:xfrm rot="0">
            <a:off x="1471306" y="2121196"/>
            <a:ext cx="7972625" cy="6257443"/>
          </a:xfrm>
          <a:prstGeom prst="rect">
            <a:avLst/>
          </a:prstGeom>
        </p:spPr>
        <p:txBody>
          <a:bodyPr anchor="t" rtlCol="false" tIns="0" lIns="0" bIns="0" rIns="0">
            <a:spAutoFit/>
          </a:bodyPr>
          <a:lstStyle/>
          <a:p>
            <a:pPr algn="ctr">
              <a:lnSpc>
                <a:spcPts val="4164"/>
              </a:lnSpc>
              <a:spcBef>
                <a:spcPct val="0"/>
              </a:spcBef>
            </a:pPr>
            <a:r>
              <a:rPr lang="en-US" sz="2974">
                <a:solidFill>
                  <a:srgbClr val="181718"/>
                </a:solidFill>
                <a:latin typeface="Poppins"/>
                <a:ea typeface="Poppins"/>
                <a:cs typeface="Poppins"/>
                <a:sym typeface="Poppins"/>
              </a:rPr>
              <a:t>Os filhos de Deus são </a:t>
            </a:r>
            <a:r>
              <a:rPr lang="en-US" sz="2974">
                <a:solidFill>
                  <a:srgbClr val="181718"/>
                </a:solidFill>
                <a:latin typeface="Poppins"/>
                <a:ea typeface="Poppins"/>
                <a:cs typeface="Poppins"/>
                <a:sym typeface="Poppins"/>
              </a:rPr>
              <a:t>os que partilham de Sua natureza. Não é a posição terrena, nem o nascimento, nem a nacionalidade, nem os privilégios religiosos, o que prova ser membro da família de Deus; é o amor, um amor que envolve toda a humanidade. Mesmo os pecadores cujo coração não se ache inteiramente cerrado ao Espírito de Deus, corresponderão à bondade; conquanto devolvam ódio por ódio, darão também amor por amor (p. 61 e 62).</a:t>
            </a:r>
          </a:p>
        </p:txBody>
      </p:sp>
    </p:spTree>
  </p:cSld>
  <p:clrMapOvr>
    <a:masterClrMapping/>
  </p:clrMapOvr>
</p:sld>
</file>

<file path=ppt/slides/slide78.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5548415" y="4447714"/>
            <a:ext cx="8129792" cy="4810586"/>
            <a:chOff x="0" y="0"/>
            <a:chExt cx="1597413" cy="945226"/>
          </a:xfrm>
        </p:grpSpPr>
        <p:sp>
          <p:nvSpPr>
            <p:cNvPr name="Freeform 3" id="3"/>
            <p:cNvSpPr/>
            <p:nvPr/>
          </p:nvSpPr>
          <p:spPr>
            <a:xfrm flipH="false" flipV="false" rot="0">
              <a:off x="0" y="0"/>
              <a:ext cx="1597413" cy="945226"/>
            </a:xfrm>
            <a:custGeom>
              <a:avLst/>
              <a:gdLst/>
              <a:ahLst/>
              <a:cxnLst/>
              <a:rect r="r" b="b" t="t" l="l"/>
              <a:pathLst>
                <a:path h="945226" w="1597413">
                  <a:moveTo>
                    <a:pt x="0" y="0"/>
                  </a:moveTo>
                  <a:lnTo>
                    <a:pt x="1597413" y="0"/>
                  </a:lnTo>
                  <a:lnTo>
                    <a:pt x="1597413" y="945226"/>
                  </a:lnTo>
                  <a:lnTo>
                    <a:pt x="0" y="945226"/>
                  </a:lnTo>
                  <a:close/>
                </a:path>
              </a:pathLst>
            </a:custGeom>
            <a:blipFill>
              <a:blip r:embed="rId2"/>
              <a:stretch>
                <a:fillRect l="0" t="-6332" r="0" b="-6332"/>
              </a:stretch>
            </a:blipFill>
          </p:spPr>
        </p:sp>
      </p:grpSp>
      <p:sp>
        <p:nvSpPr>
          <p:cNvPr name="TextBox 4" id="4"/>
          <p:cNvSpPr txBox="true"/>
          <p:nvPr/>
        </p:nvSpPr>
        <p:spPr>
          <a:xfrm rot="0">
            <a:off x="3803870" y="1649820"/>
            <a:ext cx="10901185" cy="175577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 É,</a:t>
            </a:r>
            <a:r>
              <a:rPr lang="en-US" sz="2499">
                <a:solidFill>
                  <a:srgbClr val="181718"/>
                </a:solidFill>
                <a:latin typeface="Poppins"/>
                <a:ea typeface="Poppins"/>
                <a:cs typeface="Poppins"/>
                <a:sym typeface="Poppins"/>
              </a:rPr>
              <a:t> porém, unicamente o Espírito de Deus que dá amor em troca de ódio. Ser bondoso para o ingrato e o mau, fazer o bem sem esperar retribuição, é a insígnia da realeza celeste, o sinal certo pelo qual os filhos do Altíssimo revelam sua elevada condição (p. 62).</a:t>
            </a:r>
          </a:p>
        </p:txBody>
      </p:sp>
    </p:spTree>
  </p:cSld>
  <p:clrMapOvr>
    <a:masterClrMapping/>
  </p:clrMapOvr>
</p:sld>
</file>

<file path=ppt/slides/slide79.xml><?xml version="1.0" encoding="utf-8"?>
<p:sld xmlns:p="http://schemas.openxmlformats.org/presentationml/2006/main" xmlns:a="http://schemas.openxmlformats.org/drawingml/2006/main">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3875970" y="3321715"/>
            <a:ext cx="10865006" cy="3107288"/>
          </a:xfrm>
          <a:prstGeom prst="rect">
            <a:avLst/>
          </a:prstGeom>
        </p:spPr>
        <p:txBody>
          <a:bodyPr anchor="t" rtlCol="false" tIns="0" lIns="0" bIns="0" rIns="0">
            <a:spAutoFit/>
          </a:bodyPr>
          <a:lstStyle/>
          <a:p>
            <a:pPr algn="ctr">
              <a:lnSpc>
                <a:spcPts val="4832"/>
              </a:lnSpc>
            </a:pPr>
            <a:r>
              <a:rPr lang="en-US" b="true" sz="4353">
                <a:solidFill>
                  <a:srgbClr val="181718"/>
                </a:solidFill>
                <a:latin typeface="Poppins Bold"/>
                <a:ea typeface="Poppins Bold"/>
                <a:cs typeface="Poppins Bold"/>
                <a:sym typeface="Poppins Bold"/>
              </a:rPr>
              <a:t>“SEDE VÓS POIS PERFEITOS, COMO É PERFEITO O VOSSO PAI QUE ESTÁ NOS CÉUS.”</a:t>
            </a:r>
          </a:p>
          <a:p>
            <a:pPr algn="ctr">
              <a:lnSpc>
                <a:spcPts val="4832"/>
              </a:lnSpc>
            </a:pPr>
          </a:p>
          <a:p>
            <a:pPr algn="ctr">
              <a:lnSpc>
                <a:spcPts val="4832"/>
              </a:lnSpc>
            </a:pPr>
            <a:r>
              <a:rPr lang="en-US" sz="4353">
                <a:solidFill>
                  <a:srgbClr val="181718"/>
                </a:solidFill>
                <a:latin typeface="Poppins"/>
                <a:ea typeface="Poppins"/>
                <a:cs typeface="Poppins"/>
                <a:sym typeface="Poppins"/>
              </a:rPr>
              <a:t>MATEUS 5:48</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10232083" y="717952"/>
            <a:ext cx="6728176" cy="3805301"/>
            <a:chOff x="0" y="0"/>
            <a:chExt cx="1238093" cy="700237"/>
          </a:xfrm>
        </p:grpSpPr>
        <p:sp>
          <p:nvSpPr>
            <p:cNvPr name="Freeform 3" id="3"/>
            <p:cNvSpPr/>
            <p:nvPr/>
          </p:nvSpPr>
          <p:spPr>
            <a:xfrm flipH="false" flipV="false" rot="0">
              <a:off x="0" y="0"/>
              <a:ext cx="1238093" cy="700237"/>
            </a:xfrm>
            <a:custGeom>
              <a:avLst/>
              <a:gdLst/>
              <a:ahLst/>
              <a:cxnLst/>
              <a:rect r="r" b="b" t="t" l="l"/>
              <a:pathLst>
                <a:path h="700237" w="1238093">
                  <a:moveTo>
                    <a:pt x="0" y="0"/>
                  </a:moveTo>
                  <a:lnTo>
                    <a:pt x="1238093" y="0"/>
                  </a:lnTo>
                  <a:lnTo>
                    <a:pt x="1238093" y="700237"/>
                  </a:lnTo>
                  <a:lnTo>
                    <a:pt x="0" y="700237"/>
                  </a:lnTo>
                  <a:close/>
                </a:path>
              </a:pathLst>
            </a:custGeom>
            <a:blipFill>
              <a:blip r:embed="rId2"/>
              <a:stretch>
                <a:fillRect l="-273" t="0" r="-273" b="0"/>
              </a:stretch>
            </a:blipFill>
          </p:spPr>
        </p:sp>
      </p:grpSp>
      <p:grpSp>
        <p:nvGrpSpPr>
          <p:cNvPr name="Group 4" id="4"/>
          <p:cNvGrpSpPr/>
          <p:nvPr/>
        </p:nvGrpSpPr>
        <p:grpSpPr>
          <a:xfrm rot="0">
            <a:off x="340853" y="5854458"/>
            <a:ext cx="6144010" cy="3654834"/>
            <a:chOff x="0" y="0"/>
            <a:chExt cx="1207924" cy="718547"/>
          </a:xfrm>
        </p:grpSpPr>
        <p:sp>
          <p:nvSpPr>
            <p:cNvPr name="Freeform 5" id="5"/>
            <p:cNvSpPr/>
            <p:nvPr/>
          </p:nvSpPr>
          <p:spPr>
            <a:xfrm flipH="false" flipV="false" rot="0">
              <a:off x="0" y="0"/>
              <a:ext cx="1207924" cy="718547"/>
            </a:xfrm>
            <a:custGeom>
              <a:avLst/>
              <a:gdLst/>
              <a:ahLst/>
              <a:cxnLst/>
              <a:rect r="r" b="b" t="t" l="l"/>
              <a:pathLst>
                <a:path h="718547" w="1207924">
                  <a:moveTo>
                    <a:pt x="0" y="0"/>
                  </a:moveTo>
                  <a:lnTo>
                    <a:pt x="1207924" y="0"/>
                  </a:lnTo>
                  <a:lnTo>
                    <a:pt x="1207924" y="718547"/>
                  </a:lnTo>
                  <a:lnTo>
                    <a:pt x="0" y="718547"/>
                  </a:lnTo>
                  <a:close/>
                </a:path>
              </a:pathLst>
            </a:custGeom>
            <a:blipFill>
              <a:blip r:embed="rId3"/>
              <a:stretch>
                <a:fillRect l="-2859" t="0" r="-2859" b="0"/>
              </a:stretch>
            </a:blipFill>
          </p:spPr>
        </p:sp>
      </p:grpSp>
      <p:sp>
        <p:nvSpPr>
          <p:cNvPr name="TextBox 6" id="6"/>
          <p:cNvSpPr txBox="true"/>
          <p:nvPr/>
        </p:nvSpPr>
        <p:spPr>
          <a:xfrm rot="0">
            <a:off x="1372597" y="1174599"/>
            <a:ext cx="8253668" cy="2520316"/>
          </a:xfrm>
          <a:prstGeom prst="rect">
            <a:avLst/>
          </a:prstGeom>
        </p:spPr>
        <p:txBody>
          <a:bodyPr anchor="t" rtlCol="false" tIns="0" lIns="0" bIns="0" rIns="0">
            <a:spAutoFit/>
          </a:bodyPr>
          <a:lstStyle/>
          <a:p>
            <a:pPr algn="just">
              <a:lnSpc>
                <a:spcPts val="3359"/>
              </a:lnSpc>
              <a:spcBef>
                <a:spcPct val="0"/>
              </a:spcBef>
            </a:pPr>
            <a:r>
              <a:rPr lang="en-US" sz="2399">
                <a:solidFill>
                  <a:srgbClr val="181718"/>
                </a:solidFill>
                <a:latin typeface="Poppins"/>
                <a:ea typeface="Poppins"/>
                <a:cs typeface="Poppins"/>
                <a:sym typeface="Poppins"/>
              </a:rPr>
              <a:t>Co</a:t>
            </a:r>
            <a:r>
              <a:rPr lang="en-US" sz="2399">
                <a:solidFill>
                  <a:srgbClr val="181718"/>
                </a:solidFill>
                <a:latin typeface="Poppins"/>
                <a:ea typeface="Poppins"/>
                <a:cs typeface="Poppins"/>
                <a:sym typeface="Poppins"/>
              </a:rPr>
              <a:t>mo </a:t>
            </a:r>
            <a:r>
              <a:rPr lang="en-US" sz="2399">
                <a:solidFill>
                  <a:srgbClr val="181718"/>
                </a:solidFill>
                <a:latin typeface="Poppins"/>
                <a:ea typeface="Poppins"/>
                <a:cs typeface="Poppins"/>
                <a:sym typeface="Poppins"/>
              </a:rPr>
              <a:t>um ensino estranho e novo, estas palavras caem nos ouvidos da multidão admirada. Semelhante doutrina é contrária a tudo que ouviram dos sacerdotes e rabinos. Nela não vêem coisa alguma que lisonjeie seu orgulho ou lhes alimente as ambiciosas esperanças (p. 14).</a:t>
            </a:r>
          </a:p>
        </p:txBody>
      </p:sp>
      <p:sp>
        <p:nvSpPr>
          <p:cNvPr name="TextBox 7" id="7"/>
          <p:cNvSpPr txBox="true"/>
          <p:nvPr/>
        </p:nvSpPr>
        <p:spPr>
          <a:xfrm rot="0">
            <a:off x="7230137" y="6530975"/>
            <a:ext cx="10330460" cy="2520315"/>
          </a:xfrm>
          <a:prstGeom prst="rect">
            <a:avLst/>
          </a:prstGeom>
        </p:spPr>
        <p:txBody>
          <a:bodyPr anchor="t" rtlCol="false" tIns="0" lIns="0" bIns="0" rIns="0">
            <a:spAutoFit/>
          </a:bodyPr>
          <a:lstStyle/>
          <a:p>
            <a:pPr algn="just">
              <a:lnSpc>
                <a:spcPts val="3359"/>
              </a:lnSpc>
              <a:spcBef>
                <a:spcPct val="0"/>
              </a:spcBef>
            </a:pPr>
            <a:r>
              <a:rPr lang="en-US" sz="2400">
                <a:solidFill>
                  <a:srgbClr val="181718"/>
                </a:solidFill>
                <a:latin typeface="Poppins"/>
                <a:ea typeface="Poppins"/>
                <a:cs typeface="Poppins"/>
                <a:sym typeface="Poppins"/>
              </a:rPr>
              <a:t>Os que sã</a:t>
            </a:r>
            <a:r>
              <a:rPr lang="en-US" sz="2400">
                <a:solidFill>
                  <a:srgbClr val="181718"/>
                </a:solidFill>
                <a:latin typeface="Poppins"/>
                <a:ea typeface="Poppins"/>
                <a:cs typeface="Poppins"/>
                <a:sym typeface="Poppins"/>
              </a:rPr>
              <a:t>o ricos e honrados aos próprios olhos, não o</a:t>
            </a:r>
            <a:r>
              <a:rPr lang="en-US" sz="2400">
                <a:solidFill>
                  <a:srgbClr val="181718"/>
                </a:solidFill>
                <a:latin typeface="Poppins"/>
                <a:ea typeface="Poppins"/>
                <a:cs typeface="Poppins"/>
                <a:sym typeface="Poppins"/>
              </a:rPr>
              <a:t>ram com fé, para receberem a bênção de Deus. Presumem estar cheios, por isso se retiram vazios. Os que sabem que não se podem salvar a si mesmos, nem de si praticar qualquer ação de justiça, são os que apreciam o auxílio que Cristo pode conceder. São eles os pobres de espírito, aos quais Ele declara bem-aventurados (p.15).</a:t>
            </a:r>
          </a:p>
        </p:txBody>
      </p:sp>
    </p:spTree>
  </p:cSld>
  <p:clrMapOvr>
    <a:masterClrMapping/>
  </p:clrMapOvr>
</p:sld>
</file>

<file path=ppt/slides/slide80.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5548415" y="4447714"/>
            <a:ext cx="8129792" cy="4810586"/>
            <a:chOff x="0" y="0"/>
            <a:chExt cx="1597413" cy="945226"/>
          </a:xfrm>
        </p:grpSpPr>
        <p:sp>
          <p:nvSpPr>
            <p:cNvPr name="Freeform 3" id="3"/>
            <p:cNvSpPr/>
            <p:nvPr/>
          </p:nvSpPr>
          <p:spPr>
            <a:xfrm flipH="false" flipV="false" rot="0">
              <a:off x="0" y="0"/>
              <a:ext cx="1597413" cy="945226"/>
            </a:xfrm>
            <a:custGeom>
              <a:avLst/>
              <a:gdLst/>
              <a:ahLst/>
              <a:cxnLst/>
              <a:rect r="r" b="b" t="t" l="l"/>
              <a:pathLst>
                <a:path h="945226" w="1597413">
                  <a:moveTo>
                    <a:pt x="0" y="0"/>
                  </a:moveTo>
                  <a:lnTo>
                    <a:pt x="1597413" y="0"/>
                  </a:lnTo>
                  <a:lnTo>
                    <a:pt x="1597413" y="945226"/>
                  </a:lnTo>
                  <a:lnTo>
                    <a:pt x="0" y="945226"/>
                  </a:lnTo>
                  <a:close/>
                </a:path>
              </a:pathLst>
            </a:custGeom>
            <a:blipFill>
              <a:blip r:embed="rId2"/>
              <a:stretch>
                <a:fillRect l="0" t="-6422" r="0" b="-6422"/>
              </a:stretch>
            </a:blipFill>
          </p:spPr>
        </p:sp>
      </p:grpSp>
      <p:sp>
        <p:nvSpPr>
          <p:cNvPr name="TextBox 4" id="4"/>
          <p:cNvSpPr txBox="true"/>
          <p:nvPr/>
        </p:nvSpPr>
        <p:spPr>
          <a:xfrm rot="0">
            <a:off x="3803870" y="1649820"/>
            <a:ext cx="10901185" cy="131762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 As</a:t>
            </a:r>
            <a:r>
              <a:rPr lang="en-US" sz="2499">
                <a:solidFill>
                  <a:srgbClr val="181718"/>
                </a:solidFill>
                <a:latin typeface="Poppins"/>
                <a:ea typeface="Poppins"/>
                <a:cs typeface="Poppins"/>
                <a:sym typeface="Poppins"/>
              </a:rPr>
              <a:t> condições da vida eterna, sob a graça, são exatamente as mesmas que eram no Éden — perfeita justiça, harmonia com Deus, conformidade perfeita com os princípios de Sua lei (p. 62).</a:t>
            </a:r>
          </a:p>
        </p:txBody>
      </p:sp>
    </p:spTree>
  </p:cSld>
  <p:clrMapOvr>
    <a:masterClrMapping/>
  </p:clrMapOvr>
</p:sld>
</file>

<file path=ppt/slides/slide81.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1831702" y="1307712"/>
            <a:ext cx="5220716" cy="4375192"/>
            <a:chOff x="0" y="0"/>
            <a:chExt cx="835561" cy="700237"/>
          </a:xfrm>
        </p:grpSpPr>
        <p:sp>
          <p:nvSpPr>
            <p:cNvPr name="Freeform 3" id="3"/>
            <p:cNvSpPr/>
            <p:nvPr/>
          </p:nvSpPr>
          <p:spPr>
            <a:xfrm flipH="false" flipV="false" rot="0">
              <a:off x="0" y="0"/>
              <a:ext cx="835561" cy="700237"/>
            </a:xfrm>
            <a:custGeom>
              <a:avLst/>
              <a:gdLst/>
              <a:ahLst/>
              <a:cxnLst/>
              <a:rect r="r" b="b" t="t" l="l"/>
              <a:pathLst>
                <a:path h="700237" w="835561">
                  <a:moveTo>
                    <a:pt x="0" y="0"/>
                  </a:moveTo>
                  <a:lnTo>
                    <a:pt x="835561" y="0"/>
                  </a:lnTo>
                  <a:lnTo>
                    <a:pt x="835561" y="700237"/>
                  </a:lnTo>
                  <a:lnTo>
                    <a:pt x="0" y="700237"/>
                  </a:lnTo>
                  <a:close/>
                </a:path>
              </a:pathLst>
            </a:custGeom>
            <a:blipFill>
              <a:blip r:embed="rId2"/>
              <a:stretch>
                <a:fillRect l="-24700" t="0" r="-24700" b="0"/>
              </a:stretch>
            </a:blipFill>
          </p:spPr>
        </p:sp>
      </p:grpSp>
      <p:sp>
        <p:nvSpPr>
          <p:cNvPr name="TextBox 4" id="4"/>
          <p:cNvSpPr txBox="true"/>
          <p:nvPr/>
        </p:nvSpPr>
        <p:spPr>
          <a:xfrm rot="0">
            <a:off x="1693987" y="6596767"/>
            <a:ext cx="5981958" cy="263207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Deus</a:t>
            </a:r>
            <a:r>
              <a:rPr lang="en-US" sz="2499">
                <a:solidFill>
                  <a:srgbClr val="181718"/>
                </a:solidFill>
                <a:latin typeface="Poppins"/>
                <a:ea typeface="Poppins"/>
                <a:cs typeface="Poppins"/>
                <a:sym typeface="Poppins"/>
              </a:rPr>
              <a:t> não emprega medidas compulsórias; o amor é o meio que Ele usa para expelir o pecado do coração. Por meio dele, muda o orgulho em humildade, a inimizade e incredulidade em amor e fé (p. 62).</a:t>
            </a:r>
          </a:p>
        </p:txBody>
      </p:sp>
      <p:sp>
        <p:nvSpPr>
          <p:cNvPr name="TextBox 5" id="5"/>
          <p:cNvSpPr txBox="true"/>
          <p:nvPr/>
        </p:nvSpPr>
        <p:spPr>
          <a:xfrm rot="0">
            <a:off x="10335362" y="1589792"/>
            <a:ext cx="5802534" cy="657542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Os judeus</a:t>
            </a:r>
            <a:r>
              <a:rPr lang="en-US" sz="2499">
                <a:solidFill>
                  <a:srgbClr val="181718"/>
                </a:solidFill>
                <a:latin typeface="Poppins"/>
                <a:ea typeface="Poppins"/>
                <a:cs typeface="Poppins"/>
                <a:sym typeface="Poppins"/>
              </a:rPr>
              <a:t> haviam estado labutando penosamente a fim de atingir a perfeição mediante seus próprios esforços, e tinham fracassado. Cristo já lhes dissera que sua justiça jamais poderia entrar no reino do Céu. Agora Ele lhes indica o caráter da justiça que devem possuir todos quantos entram no Céu. Em todo o Sermão do Monte, descreve os frutos desse reino, e agora, em uma sentença, aponta-lhe a origem e a natureza: Sede perfeitos, como Deus é perfeito (p. 63).</a:t>
            </a:r>
          </a:p>
        </p:txBody>
      </p:sp>
    </p:spTree>
  </p:cSld>
  <p:clrMapOvr>
    <a:masterClrMapping/>
  </p:clrMapOvr>
</p:sld>
</file>

<file path=ppt/slides/slide82.xml><?xml version="1.0" encoding="utf-8"?>
<p:sld xmlns:p="http://schemas.openxmlformats.org/presentationml/2006/main" xmlns:a="http://schemas.openxmlformats.org/drawingml/2006/main">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872032" y="860389"/>
            <a:ext cx="12051456" cy="1713586"/>
          </a:xfrm>
          <a:prstGeom prst="rect">
            <a:avLst/>
          </a:prstGeom>
        </p:spPr>
        <p:txBody>
          <a:bodyPr anchor="t" rtlCol="false" tIns="0" lIns="0" bIns="0" rIns="0">
            <a:spAutoFit/>
          </a:bodyPr>
          <a:lstStyle/>
          <a:p>
            <a:pPr algn="l">
              <a:lnSpc>
                <a:spcPts val="6344"/>
              </a:lnSpc>
            </a:pPr>
            <a:r>
              <a:rPr lang="en-US" sz="8031" b="true">
                <a:solidFill>
                  <a:srgbClr val="1351AA"/>
                </a:solidFill>
                <a:latin typeface="Aileron Heavy"/>
                <a:ea typeface="Aileron Heavy"/>
                <a:cs typeface="Aileron Heavy"/>
                <a:sym typeface="Aileron Heavy"/>
              </a:rPr>
              <a:t>4 - O VERDADEIRO MOTIVO NO SERVIÇO</a:t>
            </a:r>
          </a:p>
        </p:txBody>
      </p:sp>
      <p:sp>
        <p:nvSpPr>
          <p:cNvPr name="TextBox 3" id="3"/>
          <p:cNvSpPr txBox="true"/>
          <p:nvPr/>
        </p:nvSpPr>
        <p:spPr>
          <a:xfrm rot="0">
            <a:off x="3711497" y="4356242"/>
            <a:ext cx="10865006" cy="3716888"/>
          </a:xfrm>
          <a:prstGeom prst="rect">
            <a:avLst/>
          </a:prstGeom>
        </p:spPr>
        <p:txBody>
          <a:bodyPr anchor="t" rtlCol="false" tIns="0" lIns="0" bIns="0" rIns="0">
            <a:spAutoFit/>
          </a:bodyPr>
          <a:lstStyle/>
          <a:p>
            <a:pPr algn="ctr">
              <a:lnSpc>
                <a:spcPts val="4832"/>
              </a:lnSpc>
            </a:pPr>
            <a:r>
              <a:rPr lang="en-US" b="true" sz="4353">
                <a:solidFill>
                  <a:srgbClr val="181718"/>
                </a:solidFill>
                <a:latin typeface="Poppins Bold"/>
                <a:ea typeface="Poppins Bold"/>
                <a:cs typeface="Poppins Bold"/>
                <a:sym typeface="Poppins Bold"/>
              </a:rPr>
              <a:t>“GUARDAI-VOS NÃO FAÇAIS AS VOSSAS BOAS OBRAS DIANTE DOS HOMENS, PARA SERDES VISTOS POR ELES.”</a:t>
            </a:r>
          </a:p>
          <a:p>
            <a:pPr algn="ctr">
              <a:lnSpc>
                <a:spcPts val="4832"/>
              </a:lnSpc>
            </a:pPr>
            <a:r>
              <a:rPr lang="en-US" b="true" sz="4353">
                <a:solidFill>
                  <a:srgbClr val="181718"/>
                </a:solidFill>
                <a:latin typeface="Poppins Bold"/>
                <a:ea typeface="Poppins Bold"/>
                <a:cs typeface="Poppins Bold"/>
                <a:sym typeface="Poppins Bold"/>
              </a:rPr>
              <a:t> </a:t>
            </a:r>
          </a:p>
          <a:p>
            <a:pPr algn="ctr">
              <a:lnSpc>
                <a:spcPts val="4832"/>
              </a:lnSpc>
            </a:pPr>
            <a:r>
              <a:rPr lang="en-US" sz="4353">
                <a:solidFill>
                  <a:srgbClr val="181718"/>
                </a:solidFill>
                <a:latin typeface="Poppins"/>
                <a:ea typeface="Poppins"/>
                <a:cs typeface="Poppins"/>
                <a:sym typeface="Poppins"/>
              </a:rPr>
              <a:t>MATEUS 6:1.</a:t>
            </a:r>
          </a:p>
        </p:txBody>
      </p:sp>
    </p:spTree>
  </p:cSld>
  <p:clrMapOvr>
    <a:masterClrMapping/>
  </p:clrMapOvr>
</p:sld>
</file>

<file path=ppt/slides/slide83.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11491933" y="2874763"/>
            <a:ext cx="5767367" cy="4810586"/>
            <a:chOff x="0" y="0"/>
            <a:chExt cx="1133223" cy="945226"/>
          </a:xfrm>
        </p:grpSpPr>
        <p:sp>
          <p:nvSpPr>
            <p:cNvPr name="Freeform 3" id="3"/>
            <p:cNvSpPr/>
            <p:nvPr/>
          </p:nvSpPr>
          <p:spPr>
            <a:xfrm flipH="false" flipV="false" rot="0">
              <a:off x="0" y="0"/>
              <a:ext cx="1133223" cy="945226"/>
            </a:xfrm>
            <a:custGeom>
              <a:avLst/>
              <a:gdLst/>
              <a:ahLst/>
              <a:cxnLst/>
              <a:rect r="r" b="b" t="t" l="l"/>
              <a:pathLst>
                <a:path h="945226" w="1133223">
                  <a:moveTo>
                    <a:pt x="0" y="0"/>
                  </a:moveTo>
                  <a:lnTo>
                    <a:pt x="1133223" y="0"/>
                  </a:lnTo>
                  <a:lnTo>
                    <a:pt x="1133223" y="945226"/>
                  </a:lnTo>
                  <a:lnTo>
                    <a:pt x="0" y="945226"/>
                  </a:lnTo>
                  <a:close/>
                </a:path>
              </a:pathLst>
            </a:custGeom>
            <a:blipFill>
              <a:blip r:embed="rId2"/>
              <a:stretch>
                <a:fillRect l="-24142" t="0" r="-24142" b="0"/>
              </a:stretch>
            </a:blipFill>
          </p:spPr>
        </p:sp>
      </p:grpSp>
      <p:sp>
        <p:nvSpPr>
          <p:cNvPr name="TextBox 4" id="4"/>
          <p:cNvSpPr txBox="true"/>
          <p:nvPr/>
        </p:nvSpPr>
        <p:spPr>
          <a:xfrm rot="0">
            <a:off x="1544466" y="1336217"/>
            <a:ext cx="8000486" cy="350837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Nos dias de Cristo</a:t>
            </a:r>
            <a:r>
              <a:rPr lang="en-US" sz="2499">
                <a:solidFill>
                  <a:srgbClr val="181718"/>
                </a:solidFill>
                <a:latin typeface="Poppins"/>
                <a:ea typeface="Poppins"/>
                <a:cs typeface="Poppins"/>
                <a:sym typeface="Poppins"/>
              </a:rPr>
              <a:t> os fariseus procuravam continuamente conseguir o favor do Céu a fim de obter honra e prosperidade mundanas, as quais consideravam como sendo a recompensa da virtude. Ostentavam ao mesmo tempo seus atos de caridade diante do povo com o [80] intuito de atrair-lhes a atenção, e adquirir reputação de santidade (p. 64).</a:t>
            </a:r>
          </a:p>
        </p:txBody>
      </p:sp>
      <p:sp>
        <p:nvSpPr>
          <p:cNvPr name="TextBox 5" id="5"/>
          <p:cNvSpPr txBox="true"/>
          <p:nvPr/>
        </p:nvSpPr>
        <p:spPr>
          <a:xfrm rot="0">
            <a:off x="1125809" y="6836000"/>
            <a:ext cx="9256459" cy="219392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Jesus</a:t>
            </a:r>
            <a:r>
              <a:rPr lang="en-US" sz="2499">
                <a:solidFill>
                  <a:srgbClr val="181718"/>
                </a:solidFill>
                <a:latin typeface="Poppins"/>
                <a:ea typeface="Poppins"/>
                <a:cs typeface="Poppins"/>
                <a:sym typeface="Poppins"/>
              </a:rPr>
              <a:t> lhes censurou a ostentação, dizendo que Deus não reconhece um serviço como esse, e que a lisonja e a admiração do povo, as quais tão ansiosamente buscavam, seriam a única recompensa que haviam de ter (p.64). </a:t>
            </a:r>
          </a:p>
        </p:txBody>
      </p:sp>
    </p:spTree>
  </p:cSld>
  <p:clrMapOvr>
    <a:masterClrMapping/>
  </p:clrMapOvr>
</p:sld>
</file>

<file path=ppt/slides/slide84.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0" y="4125166"/>
            <a:ext cx="7352634" cy="6161834"/>
            <a:chOff x="0" y="0"/>
            <a:chExt cx="835561" cy="700237"/>
          </a:xfrm>
        </p:grpSpPr>
        <p:sp>
          <p:nvSpPr>
            <p:cNvPr name="Freeform 3" id="3"/>
            <p:cNvSpPr/>
            <p:nvPr/>
          </p:nvSpPr>
          <p:spPr>
            <a:xfrm flipH="false" flipV="false" rot="0">
              <a:off x="0" y="0"/>
              <a:ext cx="835561" cy="700237"/>
            </a:xfrm>
            <a:custGeom>
              <a:avLst/>
              <a:gdLst/>
              <a:ahLst/>
              <a:cxnLst/>
              <a:rect r="r" b="b" t="t" l="l"/>
              <a:pathLst>
                <a:path h="700237" w="835561">
                  <a:moveTo>
                    <a:pt x="0" y="0"/>
                  </a:moveTo>
                  <a:lnTo>
                    <a:pt x="835561" y="0"/>
                  </a:lnTo>
                  <a:lnTo>
                    <a:pt x="835561" y="700237"/>
                  </a:lnTo>
                  <a:lnTo>
                    <a:pt x="0" y="700237"/>
                  </a:lnTo>
                  <a:close/>
                </a:path>
              </a:pathLst>
            </a:custGeom>
            <a:blipFill>
              <a:blip r:embed="rId2"/>
              <a:stretch>
                <a:fillRect l="-10508" t="0" r="-10508" b="0"/>
              </a:stretch>
            </a:blipFill>
          </p:spPr>
        </p:sp>
      </p:grpSp>
      <p:sp>
        <p:nvSpPr>
          <p:cNvPr name="TextBox 4" id="4"/>
          <p:cNvSpPr txBox="true"/>
          <p:nvPr/>
        </p:nvSpPr>
        <p:spPr>
          <a:xfrm rot="0">
            <a:off x="3790596" y="483559"/>
            <a:ext cx="11155370" cy="219392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C</a:t>
            </a:r>
            <a:r>
              <a:rPr lang="en-US" sz="2499">
                <a:solidFill>
                  <a:srgbClr val="181718"/>
                </a:solidFill>
                <a:latin typeface="Poppins"/>
                <a:ea typeface="Poppins"/>
                <a:cs typeface="Poppins"/>
                <a:sym typeface="Poppins"/>
              </a:rPr>
              <a:t>om essas palavras Jesus não ensinou que os atos de bondade devem ser sempre conservados em segredo... As próprias palavras de Cristo esclarecem Sua intenção — que nos atos de caridade o objetivo não deve ser atrair louvor e honra dos homens. A verdadeira piedade nunca promove um esforço para ostentação.  (p. 64 e 65).</a:t>
            </a:r>
          </a:p>
        </p:txBody>
      </p:sp>
      <p:sp>
        <p:nvSpPr>
          <p:cNvPr name="TextBox 5" id="5"/>
          <p:cNvSpPr txBox="true"/>
          <p:nvPr/>
        </p:nvSpPr>
        <p:spPr>
          <a:xfrm rot="0">
            <a:off x="9932570" y="4922137"/>
            <a:ext cx="5697869" cy="394652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Por meio de suas</a:t>
            </a:r>
            <a:r>
              <a:rPr lang="en-US" sz="2499">
                <a:solidFill>
                  <a:srgbClr val="181718"/>
                </a:solidFill>
                <a:latin typeface="Poppins"/>
                <a:ea typeface="Poppins"/>
                <a:cs typeface="Poppins"/>
                <a:sym typeface="Poppins"/>
              </a:rPr>
              <a:t> boas obras devem os seguidores de Cristo trazer glória, não para si mesmos, mas para Aquele mediante cuja graça e poder eles operaram. É por meio do Espírito Santo que toda boa obra é efetuada, e o Espírito é dado para glorificar, não o recebedor, mas o Doador (p. 65).</a:t>
            </a:r>
          </a:p>
        </p:txBody>
      </p:sp>
    </p:spTree>
  </p:cSld>
  <p:clrMapOvr>
    <a:masterClrMapping/>
  </p:clrMapOvr>
</p:sld>
</file>

<file path=ppt/slides/slide85.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11173104" y="766523"/>
            <a:ext cx="5767367" cy="4810586"/>
            <a:chOff x="0" y="0"/>
            <a:chExt cx="1133223" cy="945226"/>
          </a:xfrm>
        </p:grpSpPr>
        <p:sp>
          <p:nvSpPr>
            <p:cNvPr name="Freeform 3" id="3"/>
            <p:cNvSpPr/>
            <p:nvPr/>
          </p:nvSpPr>
          <p:spPr>
            <a:xfrm flipH="false" flipV="false" rot="0">
              <a:off x="0" y="0"/>
              <a:ext cx="1133223" cy="945226"/>
            </a:xfrm>
            <a:custGeom>
              <a:avLst/>
              <a:gdLst/>
              <a:ahLst/>
              <a:cxnLst/>
              <a:rect r="r" b="b" t="t" l="l"/>
              <a:pathLst>
                <a:path h="945226" w="1133223">
                  <a:moveTo>
                    <a:pt x="0" y="0"/>
                  </a:moveTo>
                  <a:lnTo>
                    <a:pt x="1133223" y="0"/>
                  </a:lnTo>
                  <a:lnTo>
                    <a:pt x="1133223" y="945226"/>
                  </a:lnTo>
                  <a:lnTo>
                    <a:pt x="0" y="945226"/>
                  </a:lnTo>
                  <a:close/>
                </a:path>
              </a:pathLst>
            </a:custGeom>
            <a:blipFill>
              <a:blip r:embed="rId2"/>
              <a:stretch>
                <a:fillRect l="-12596" t="0" r="-12596" b="0"/>
              </a:stretch>
            </a:blipFill>
          </p:spPr>
        </p:sp>
      </p:grpSp>
      <p:grpSp>
        <p:nvGrpSpPr>
          <p:cNvPr name="Group 4" id="4"/>
          <p:cNvGrpSpPr/>
          <p:nvPr/>
        </p:nvGrpSpPr>
        <p:grpSpPr>
          <a:xfrm rot="0">
            <a:off x="1028700" y="4725756"/>
            <a:ext cx="5767367" cy="4810586"/>
            <a:chOff x="0" y="0"/>
            <a:chExt cx="1133223" cy="945226"/>
          </a:xfrm>
        </p:grpSpPr>
        <p:sp>
          <p:nvSpPr>
            <p:cNvPr name="Freeform 5" id="5"/>
            <p:cNvSpPr/>
            <p:nvPr/>
          </p:nvSpPr>
          <p:spPr>
            <a:xfrm flipH="false" flipV="false" rot="0">
              <a:off x="0" y="0"/>
              <a:ext cx="1133223" cy="945226"/>
            </a:xfrm>
            <a:custGeom>
              <a:avLst/>
              <a:gdLst/>
              <a:ahLst/>
              <a:cxnLst/>
              <a:rect r="r" b="b" t="t" l="l"/>
              <a:pathLst>
                <a:path h="945226" w="1133223">
                  <a:moveTo>
                    <a:pt x="0" y="0"/>
                  </a:moveTo>
                  <a:lnTo>
                    <a:pt x="1133223" y="0"/>
                  </a:lnTo>
                  <a:lnTo>
                    <a:pt x="1133223" y="945226"/>
                  </a:lnTo>
                  <a:lnTo>
                    <a:pt x="0" y="945226"/>
                  </a:lnTo>
                  <a:close/>
                </a:path>
              </a:pathLst>
            </a:custGeom>
            <a:blipFill>
              <a:blip r:embed="rId3"/>
              <a:stretch>
                <a:fillRect l="-12557" t="0" r="-12557" b="0"/>
              </a:stretch>
            </a:blipFill>
          </p:spPr>
        </p:sp>
      </p:grpSp>
      <p:sp>
        <p:nvSpPr>
          <p:cNvPr name="TextBox 6" id="6"/>
          <p:cNvSpPr txBox="true"/>
          <p:nvPr/>
        </p:nvSpPr>
        <p:spPr>
          <a:xfrm rot="0">
            <a:off x="1215521" y="1193266"/>
            <a:ext cx="5697869" cy="219392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A obra de </a:t>
            </a:r>
            <a:r>
              <a:rPr lang="en-US" sz="2499">
                <a:solidFill>
                  <a:srgbClr val="181718"/>
                </a:solidFill>
                <a:latin typeface="Poppins"/>
                <a:ea typeface="Poppins"/>
                <a:cs typeface="Poppins"/>
                <a:sym typeface="Poppins"/>
              </a:rPr>
              <a:t>beneficência é duas vezes bendita. Enquanto aquele que dá ao necessitado beneficia a outros, é ele próprio beneficiado em medida ainda maior (p. 66).</a:t>
            </a:r>
          </a:p>
        </p:txBody>
      </p:sp>
      <p:sp>
        <p:nvSpPr>
          <p:cNvPr name="TextBox 7" id="7"/>
          <p:cNvSpPr txBox="true"/>
          <p:nvPr/>
        </p:nvSpPr>
        <p:spPr>
          <a:xfrm rot="0">
            <a:off x="11173104" y="7064374"/>
            <a:ext cx="5697869" cy="219392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Os atos de</a:t>
            </a:r>
            <a:r>
              <a:rPr lang="en-US" sz="2499">
                <a:solidFill>
                  <a:srgbClr val="181718"/>
                </a:solidFill>
                <a:latin typeface="Poppins"/>
                <a:ea typeface="Poppins"/>
                <a:cs typeface="Poppins"/>
                <a:sym typeface="Poppins"/>
              </a:rPr>
              <a:t> bondade podem ser praticados em oculto, mas não se podem esconder os resultados sobre o caráter do que os pratica.(p. 66).</a:t>
            </a:r>
          </a:p>
        </p:txBody>
      </p:sp>
    </p:spTree>
  </p:cSld>
  <p:clrMapOvr>
    <a:masterClrMapping/>
  </p:clrMapOvr>
</p:sld>
</file>

<file path=ppt/slides/slide86.xml><?xml version="1.0" encoding="utf-8"?>
<p:sld xmlns:p="http://schemas.openxmlformats.org/presentationml/2006/main" xmlns:a="http://schemas.openxmlformats.org/drawingml/2006/main">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3875970" y="3321715"/>
            <a:ext cx="10865006" cy="2497688"/>
          </a:xfrm>
          <a:prstGeom prst="rect">
            <a:avLst/>
          </a:prstGeom>
        </p:spPr>
        <p:txBody>
          <a:bodyPr anchor="t" rtlCol="false" tIns="0" lIns="0" bIns="0" rIns="0">
            <a:spAutoFit/>
          </a:bodyPr>
          <a:lstStyle/>
          <a:p>
            <a:pPr algn="ctr">
              <a:lnSpc>
                <a:spcPts val="4832"/>
              </a:lnSpc>
            </a:pPr>
            <a:r>
              <a:rPr lang="en-US" b="true" sz="4353">
                <a:solidFill>
                  <a:srgbClr val="181718"/>
                </a:solidFill>
                <a:latin typeface="Poppins Bold"/>
                <a:ea typeface="Poppins Bold"/>
                <a:cs typeface="Poppins Bold"/>
                <a:sym typeface="Poppins Bold"/>
              </a:rPr>
              <a:t>“QUANDO ORARES, NÃO SEJAS COMO OS HIPÓCRITAS.”</a:t>
            </a:r>
          </a:p>
          <a:p>
            <a:pPr algn="ctr">
              <a:lnSpc>
                <a:spcPts val="4832"/>
              </a:lnSpc>
            </a:pPr>
          </a:p>
          <a:p>
            <a:pPr algn="ctr">
              <a:lnSpc>
                <a:spcPts val="4832"/>
              </a:lnSpc>
            </a:pPr>
            <a:r>
              <a:rPr lang="en-US" sz="4353">
                <a:solidFill>
                  <a:srgbClr val="181718"/>
                </a:solidFill>
                <a:latin typeface="Poppins"/>
                <a:ea typeface="Poppins"/>
                <a:cs typeface="Poppins"/>
                <a:sym typeface="Poppins"/>
              </a:rPr>
              <a:t>MATEUS 6:5</a:t>
            </a:r>
          </a:p>
        </p:txBody>
      </p:sp>
    </p:spTree>
  </p:cSld>
  <p:clrMapOvr>
    <a:masterClrMapping/>
  </p:clrMapOvr>
</p:sld>
</file>

<file path=ppt/slides/slide87.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1028700" y="3126052"/>
            <a:ext cx="4011446" cy="3545143"/>
            <a:chOff x="0" y="0"/>
            <a:chExt cx="792341" cy="700237"/>
          </a:xfrm>
        </p:grpSpPr>
        <p:sp>
          <p:nvSpPr>
            <p:cNvPr name="Freeform 3" id="3"/>
            <p:cNvSpPr/>
            <p:nvPr/>
          </p:nvSpPr>
          <p:spPr>
            <a:xfrm flipH="false" flipV="false" rot="0">
              <a:off x="0" y="0"/>
              <a:ext cx="792341" cy="700237"/>
            </a:xfrm>
            <a:custGeom>
              <a:avLst/>
              <a:gdLst/>
              <a:ahLst/>
              <a:cxnLst/>
              <a:rect r="r" b="b" t="t" l="l"/>
              <a:pathLst>
                <a:path h="700237" w="792341">
                  <a:moveTo>
                    <a:pt x="0" y="0"/>
                  </a:moveTo>
                  <a:lnTo>
                    <a:pt x="792341" y="0"/>
                  </a:lnTo>
                  <a:lnTo>
                    <a:pt x="792341" y="700237"/>
                  </a:lnTo>
                  <a:lnTo>
                    <a:pt x="0" y="700237"/>
                  </a:lnTo>
                  <a:close/>
                </a:path>
              </a:pathLst>
            </a:custGeom>
            <a:blipFill>
              <a:blip r:embed="rId2"/>
              <a:stretch>
                <a:fillRect l="-16281" t="0" r="-16281" b="0"/>
              </a:stretch>
            </a:blipFill>
          </p:spPr>
        </p:sp>
      </p:grpSp>
      <p:sp>
        <p:nvSpPr>
          <p:cNvPr name="TextBox 4" id="4"/>
          <p:cNvSpPr txBox="true"/>
          <p:nvPr/>
        </p:nvSpPr>
        <p:spPr>
          <a:xfrm rot="0">
            <a:off x="6448254" y="962025"/>
            <a:ext cx="10033966" cy="307022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Os fariseus tinham horas desig</a:t>
            </a:r>
            <a:r>
              <a:rPr lang="en-US" sz="2499">
                <a:solidFill>
                  <a:srgbClr val="181718"/>
                </a:solidFill>
                <a:latin typeface="Poppins"/>
                <a:ea typeface="Poppins"/>
                <a:cs typeface="Poppins"/>
                <a:sym typeface="Poppins"/>
              </a:rPr>
              <a:t>nadas para oração; e quando, como freqüentemente acontecia, eles estavam fora, no tempo determinado para isso, paravam onde estivesse — talvez na rua ou nos lugares de comércio, entre as multidões apressadas — e ali, em altas vozes, repetiam suas formais orações. Tal culto, prestado apenas para glorificação própria, suscitou severa censura da parte  de Jesus (p. 67).</a:t>
            </a:r>
          </a:p>
        </p:txBody>
      </p:sp>
      <p:sp>
        <p:nvSpPr>
          <p:cNvPr name="TextBox 5" id="5"/>
          <p:cNvSpPr txBox="true"/>
          <p:nvPr/>
        </p:nvSpPr>
        <p:spPr>
          <a:xfrm rot="0">
            <a:off x="7046336" y="5839637"/>
            <a:ext cx="8837801" cy="350837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 Ele não desanimou, entretanto, a oração em</a:t>
            </a:r>
            <a:r>
              <a:rPr lang="en-US" sz="2499">
                <a:solidFill>
                  <a:srgbClr val="181718"/>
                </a:solidFill>
                <a:latin typeface="Poppins"/>
                <a:ea typeface="Poppins"/>
                <a:cs typeface="Poppins"/>
                <a:sym typeface="Poppins"/>
              </a:rPr>
              <a:t> público; pois Ele mesmo orou com os Seus discípulos e na presença da multidão. Ensina, porém, que a oração particular não deve ser feita em público. Na devoção íntima nossas orações não devem chegar aos ouvidos de ninguém mais senão do Deus que ouve as orações. Nenhum ouvido curioso deve receber o fardo de tais petições (p. 67).</a:t>
            </a:r>
          </a:p>
        </p:txBody>
      </p:sp>
    </p:spTree>
  </p:cSld>
  <p:clrMapOvr>
    <a:masterClrMapping/>
  </p:clrMapOvr>
</p:sld>
</file>

<file path=ppt/slides/slide88.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11711378" y="2738207"/>
            <a:ext cx="5767367" cy="4810586"/>
            <a:chOff x="0" y="0"/>
            <a:chExt cx="1133223" cy="945226"/>
          </a:xfrm>
        </p:grpSpPr>
        <p:sp>
          <p:nvSpPr>
            <p:cNvPr name="Freeform 3" id="3"/>
            <p:cNvSpPr/>
            <p:nvPr/>
          </p:nvSpPr>
          <p:spPr>
            <a:xfrm flipH="false" flipV="false" rot="0">
              <a:off x="0" y="0"/>
              <a:ext cx="1133223" cy="945226"/>
            </a:xfrm>
            <a:custGeom>
              <a:avLst/>
              <a:gdLst/>
              <a:ahLst/>
              <a:cxnLst/>
              <a:rect r="r" b="b" t="t" l="l"/>
              <a:pathLst>
                <a:path h="945226" w="1133223">
                  <a:moveTo>
                    <a:pt x="0" y="0"/>
                  </a:moveTo>
                  <a:lnTo>
                    <a:pt x="1133223" y="0"/>
                  </a:lnTo>
                  <a:lnTo>
                    <a:pt x="1133223" y="945226"/>
                  </a:lnTo>
                  <a:lnTo>
                    <a:pt x="0" y="945226"/>
                  </a:lnTo>
                  <a:close/>
                </a:path>
              </a:pathLst>
            </a:custGeom>
            <a:blipFill>
              <a:blip r:embed="rId2"/>
              <a:stretch>
                <a:fillRect l="-12714" t="0" r="-12714" b="0"/>
              </a:stretch>
            </a:blipFill>
          </p:spPr>
        </p:sp>
      </p:grpSp>
      <p:sp>
        <p:nvSpPr>
          <p:cNvPr name="TextBox 4" id="4"/>
          <p:cNvSpPr txBox="true"/>
          <p:nvPr/>
        </p:nvSpPr>
        <p:spPr>
          <a:xfrm rot="0">
            <a:off x="886089" y="3575050"/>
            <a:ext cx="10033966" cy="263207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No lugar secreto de</a:t>
            </a:r>
            <a:r>
              <a:rPr lang="en-US" sz="2499">
                <a:solidFill>
                  <a:srgbClr val="181718"/>
                </a:solidFill>
                <a:latin typeface="Poppins"/>
                <a:ea typeface="Poppins"/>
                <a:cs typeface="Poppins"/>
                <a:sym typeface="Poppins"/>
              </a:rPr>
              <a:t> oração, onde nenhuns olhos senão os de Deus nos podem ver, ouvido algum senão o Seu pode escutar, énos dado exprimir nossos mais íntimos desejos e anelos ao Pai de infinita piedade. E, no sossego e silêncio da alma, aquela voz que jamais deixa de responder ao clamor da necessidade humana, falará ao nosso coração (p. 67).</a:t>
            </a:r>
          </a:p>
        </p:txBody>
      </p:sp>
    </p:spTree>
  </p:cSld>
  <p:clrMapOvr>
    <a:masterClrMapping/>
  </p:clrMapOvr>
</p:sld>
</file>

<file path=ppt/slides/slide89.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0" y="0"/>
            <a:ext cx="6675121" cy="10287000"/>
            <a:chOff x="0" y="0"/>
            <a:chExt cx="1826770" cy="2815227"/>
          </a:xfrm>
        </p:grpSpPr>
        <p:sp>
          <p:nvSpPr>
            <p:cNvPr name="Freeform 3" id="3"/>
            <p:cNvSpPr/>
            <p:nvPr/>
          </p:nvSpPr>
          <p:spPr>
            <a:xfrm flipH="false" flipV="false" rot="0">
              <a:off x="0" y="0"/>
              <a:ext cx="1826770" cy="2815227"/>
            </a:xfrm>
            <a:custGeom>
              <a:avLst/>
              <a:gdLst/>
              <a:ahLst/>
              <a:cxnLst/>
              <a:rect r="r" b="b" t="t" l="l"/>
              <a:pathLst>
                <a:path h="2815227" w="1826770">
                  <a:moveTo>
                    <a:pt x="0" y="0"/>
                  </a:moveTo>
                  <a:lnTo>
                    <a:pt x="1826770" y="0"/>
                  </a:lnTo>
                  <a:lnTo>
                    <a:pt x="1826770" y="2815227"/>
                  </a:lnTo>
                  <a:lnTo>
                    <a:pt x="0" y="2815227"/>
                  </a:lnTo>
                  <a:close/>
                </a:path>
              </a:pathLst>
            </a:custGeom>
            <a:blipFill>
              <a:blip r:embed="rId2"/>
              <a:stretch>
                <a:fillRect l="-71028" t="0" r="-71028" b="0"/>
              </a:stretch>
            </a:blipFill>
          </p:spPr>
        </p:sp>
      </p:grpSp>
      <p:sp>
        <p:nvSpPr>
          <p:cNvPr name="TextBox 4" id="4"/>
          <p:cNvSpPr txBox="true"/>
          <p:nvPr/>
        </p:nvSpPr>
        <p:spPr>
          <a:xfrm rot="0">
            <a:off x="7494898" y="1122912"/>
            <a:ext cx="10033966" cy="263207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“O Senhor é muito misericordi</a:t>
            </a:r>
            <a:r>
              <a:rPr lang="en-US" sz="2499">
                <a:solidFill>
                  <a:srgbClr val="181718"/>
                </a:solidFill>
                <a:latin typeface="Poppins"/>
                <a:ea typeface="Poppins"/>
                <a:cs typeface="Poppins"/>
                <a:sym typeface="Poppins"/>
              </a:rPr>
              <a:t>oso e piedoso.” Tiago 5:11. Ele aguarda com incansável amor ouvir as confissões do extraviado, e aceitar-lhe o arrependimento. Ele observa a ver qualquer resposta de gratidão de nossa parte, assim como uma mãe observa o sorriso de reconhecimento de seu amado filho.  (p. 68).</a:t>
            </a:r>
          </a:p>
        </p:txBody>
      </p:sp>
      <p:sp>
        <p:nvSpPr>
          <p:cNvPr name="TextBox 5" id="5"/>
          <p:cNvSpPr txBox="true"/>
          <p:nvPr/>
        </p:nvSpPr>
        <p:spPr>
          <a:xfrm rot="0">
            <a:off x="7494898" y="6269299"/>
            <a:ext cx="10033966" cy="175577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Aquele</a:t>
            </a:r>
            <a:r>
              <a:rPr lang="en-US" sz="2499">
                <a:solidFill>
                  <a:srgbClr val="181718"/>
                </a:solidFill>
                <a:latin typeface="Poppins"/>
                <a:ea typeface="Poppins"/>
                <a:cs typeface="Poppins"/>
                <a:sym typeface="Poppins"/>
              </a:rPr>
              <a:t>s que buscam ao Senhor em segredo, contando-Lhe suas necessidades, e pedindo auxílio, não rogarão em vão. “Teu Pai, que vê em segredo, te recompensará publicamente”  (p. 68).</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4726052" y="4750114"/>
            <a:ext cx="8129792" cy="4810586"/>
            <a:chOff x="0" y="0"/>
            <a:chExt cx="1597413" cy="945226"/>
          </a:xfrm>
        </p:grpSpPr>
        <p:sp>
          <p:nvSpPr>
            <p:cNvPr name="Freeform 3" id="3"/>
            <p:cNvSpPr/>
            <p:nvPr/>
          </p:nvSpPr>
          <p:spPr>
            <a:xfrm flipH="false" flipV="false" rot="0">
              <a:off x="0" y="0"/>
              <a:ext cx="1597413" cy="945226"/>
            </a:xfrm>
            <a:custGeom>
              <a:avLst/>
              <a:gdLst/>
              <a:ahLst/>
              <a:cxnLst/>
              <a:rect r="r" b="b" t="t" l="l"/>
              <a:pathLst>
                <a:path h="945226" w="1597413">
                  <a:moveTo>
                    <a:pt x="0" y="0"/>
                  </a:moveTo>
                  <a:lnTo>
                    <a:pt x="1597413" y="0"/>
                  </a:lnTo>
                  <a:lnTo>
                    <a:pt x="1597413" y="945226"/>
                  </a:lnTo>
                  <a:lnTo>
                    <a:pt x="0" y="945226"/>
                  </a:lnTo>
                  <a:close/>
                </a:path>
              </a:pathLst>
            </a:custGeom>
            <a:blipFill>
              <a:blip r:embed="rId2"/>
              <a:stretch>
                <a:fillRect l="0" t="-34498" r="0" b="-34498"/>
              </a:stretch>
            </a:blipFill>
          </p:spPr>
        </p:sp>
      </p:grpSp>
      <p:sp>
        <p:nvSpPr>
          <p:cNvPr name="TextBox 4" id="4"/>
          <p:cNvSpPr txBox="true"/>
          <p:nvPr/>
        </p:nvSpPr>
        <p:spPr>
          <a:xfrm rot="0">
            <a:off x="3474993" y="962025"/>
            <a:ext cx="10901185" cy="307022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Dos humildes de</a:t>
            </a:r>
            <a:r>
              <a:rPr lang="en-US" sz="2499">
                <a:solidFill>
                  <a:srgbClr val="181718"/>
                </a:solidFill>
                <a:latin typeface="Poppins"/>
                <a:ea typeface="Poppins"/>
                <a:cs typeface="Poppins"/>
                <a:sym typeface="Poppins"/>
              </a:rPr>
              <a:t> espírito, d</a:t>
            </a:r>
            <a:r>
              <a:rPr lang="en-US" sz="2499">
                <a:solidFill>
                  <a:srgbClr val="181718"/>
                </a:solidFill>
                <a:latin typeface="Poppins"/>
                <a:ea typeface="Poppins"/>
                <a:cs typeface="Poppins"/>
                <a:sym typeface="Poppins"/>
              </a:rPr>
              <a:t>iz Jesus: “Deles é o reino dos Céus.” Este reino não é, como esperavam os ouvintes de Cristo, um domínio temporal e terreno. Cristo estava a abrir aos homens o reino espiritual de Seu amor, Sua graça, Sua justiça. A insígnia do reino do Messias distingue-se pela imagem do Filho do homem. Seus súditos são os humildes de espírito, os mansos, os perseguidos por causa da justiça. Deles é o reino dos Céus (p. 15).</a:t>
            </a:r>
          </a:p>
        </p:txBody>
      </p:sp>
    </p:spTree>
  </p:cSld>
  <p:clrMapOvr>
    <a:masterClrMapping/>
  </p:clrMapOvr>
</p:sld>
</file>

<file path=ppt/slides/slide90.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12914103" y="639947"/>
            <a:ext cx="3053187" cy="2558706"/>
            <a:chOff x="0" y="0"/>
            <a:chExt cx="835561" cy="700237"/>
          </a:xfrm>
        </p:grpSpPr>
        <p:sp>
          <p:nvSpPr>
            <p:cNvPr name="Freeform 3" id="3"/>
            <p:cNvSpPr/>
            <p:nvPr/>
          </p:nvSpPr>
          <p:spPr>
            <a:xfrm flipH="false" flipV="false" rot="0">
              <a:off x="0" y="0"/>
              <a:ext cx="835561" cy="700237"/>
            </a:xfrm>
            <a:custGeom>
              <a:avLst/>
              <a:gdLst/>
              <a:ahLst/>
              <a:cxnLst/>
              <a:rect r="r" b="b" t="t" l="l"/>
              <a:pathLst>
                <a:path h="700237" w="835561">
                  <a:moveTo>
                    <a:pt x="0" y="0"/>
                  </a:moveTo>
                  <a:lnTo>
                    <a:pt x="835561" y="0"/>
                  </a:lnTo>
                  <a:lnTo>
                    <a:pt x="835561" y="700237"/>
                  </a:lnTo>
                  <a:lnTo>
                    <a:pt x="0" y="700237"/>
                  </a:lnTo>
                  <a:close/>
                </a:path>
              </a:pathLst>
            </a:custGeom>
            <a:blipFill>
              <a:blip r:embed="rId2"/>
              <a:stretch>
                <a:fillRect l="-5869" t="0" r="-5869" b="0"/>
              </a:stretch>
            </a:blipFill>
          </p:spPr>
        </p:sp>
      </p:grpSp>
      <p:grpSp>
        <p:nvGrpSpPr>
          <p:cNvPr name="Group 4" id="4"/>
          <p:cNvGrpSpPr/>
          <p:nvPr/>
        </p:nvGrpSpPr>
        <p:grpSpPr>
          <a:xfrm rot="0">
            <a:off x="12914103" y="4050455"/>
            <a:ext cx="3053187" cy="2558706"/>
            <a:chOff x="0" y="0"/>
            <a:chExt cx="835561" cy="700237"/>
          </a:xfrm>
        </p:grpSpPr>
        <p:sp>
          <p:nvSpPr>
            <p:cNvPr name="Freeform 5" id="5"/>
            <p:cNvSpPr/>
            <p:nvPr/>
          </p:nvSpPr>
          <p:spPr>
            <a:xfrm flipH="false" flipV="false" rot="0">
              <a:off x="0" y="0"/>
              <a:ext cx="835561" cy="700237"/>
            </a:xfrm>
            <a:custGeom>
              <a:avLst/>
              <a:gdLst/>
              <a:ahLst/>
              <a:cxnLst/>
              <a:rect r="r" b="b" t="t" l="l"/>
              <a:pathLst>
                <a:path h="700237" w="835561">
                  <a:moveTo>
                    <a:pt x="0" y="0"/>
                  </a:moveTo>
                  <a:lnTo>
                    <a:pt x="835561" y="0"/>
                  </a:lnTo>
                  <a:lnTo>
                    <a:pt x="835561" y="700237"/>
                  </a:lnTo>
                  <a:lnTo>
                    <a:pt x="0" y="700237"/>
                  </a:lnTo>
                  <a:close/>
                </a:path>
              </a:pathLst>
            </a:custGeom>
            <a:blipFill>
              <a:blip r:embed="rId3"/>
              <a:stretch>
                <a:fillRect l="-17556" t="0" r="-17556" b="0"/>
              </a:stretch>
            </a:blipFill>
          </p:spPr>
        </p:sp>
      </p:grpSp>
      <p:grpSp>
        <p:nvGrpSpPr>
          <p:cNvPr name="Group 6" id="6"/>
          <p:cNvGrpSpPr/>
          <p:nvPr/>
        </p:nvGrpSpPr>
        <p:grpSpPr>
          <a:xfrm rot="0">
            <a:off x="12914103" y="7456886"/>
            <a:ext cx="3053187" cy="2558706"/>
            <a:chOff x="0" y="0"/>
            <a:chExt cx="835561" cy="700237"/>
          </a:xfrm>
        </p:grpSpPr>
        <p:sp>
          <p:nvSpPr>
            <p:cNvPr name="Freeform 7" id="7"/>
            <p:cNvSpPr/>
            <p:nvPr/>
          </p:nvSpPr>
          <p:spPr>
            <a:xfrm flipH="false" flipV="false" rot="0">
              <a:off x="0" y="0"/>
              <a:ext cx="835561" cy="700237"/>
            </a:xfrm>
            <a:custGeom>
              <a:avLst/>
              <a:gdLst/>
              <a:ahLst/>
              <a:cxnLst/>
              <a:rect r="r" b="b" t="t" l="l"/>
              <a:pathLst>
                <a:path h="700237" w="835561">
                  <a:moveTo>
                    <a:pt x="0" y="0"/>
                  </a:moveTo>
                  <a:lnTo>
                    <a:pt x="835561" y="0"/>
                  </a:lnTo>
                  <a:lnTo>
                    <a:pt x="835561" y="700237"/>
                  </a:lnTo>
                  <a:lnTo>
                    <a:pt x="0" y="700237"/>
                  </a:lnTo>
                  <a:close/>
                </a:path>
              </a:pathLst>
            </a:custGeom>
            <a:blipFill>
              <a:blip r:embed="rId4"/>
              <a:stretch>
                <a:fillRect l="-12892" t="0" r="-12892" b="0"/>
              </a:stretch>
            </a:blipFill>
          </p:spPr>
        </p:sp>
      </p:grpSp>
      <p:sp>
        <p:nvSpPr>
          <p:cNvPr name="TextBox 8" id="8"/>
          <p:cNvSpPr txBox="true"/>
          <p:nvPr/>
        </p:nvSpPr>
        <p:spPr>
          <a:xfrm rot="0">
            <a:off x="1995781" y="788999"/>
            <a:ext cx="6834226" cy="263207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A alma que se volve para Deus em busca de</a:t>
            </a:r>
            <a:r>
              <a:rPr lang="en-US" sz="2499">
                <a:solidFill>
                  <a:srgbClr val="181718"/>
                </a:solidFill>
                <a:latin typeface="Poppins"/>
                <a:ea typeface="Poppins"/>
                <a:cs typeface="Poppins"/>
                <a:sym typeface="Poppins"/>
              </a:rPr>
              <a:t> auxílio, de apoio, de poder, mediante diária e fervorosa oração, terá aspirações nobres, percepções claras da verdade e do dever, altos propósitos de ação, e uma contínua fome e sede de justiça (p. 68).</a:t>
            </a:r>
          </a:p>
        </p:txBody>
      </p:sp>
      <p:sp>
        <p:nvSpPr>
          <p:cNvPr name="TextBox 9" id="9"/>
          <p:cNvSpPr txBox="true"/>
          <p:nvPr/>
        </p:nvSpPr>
        <p:spPr>
          <a:xfrm rot="0">
            <a:off x="2563959" y="5076825"/>
            <a:ext cx="5697869" cy="350837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A força obtida na oração a Deus,</a:t>
            </a:r>
            <a:r>
              <a:rPr lang="en-US" sz="2499">
                <a:solidFill>
                  <a:srgbClr val="181718"/>
                </a:solidFill>
                <a:latin typeface="Poppins"/>
                <a:ea typeface="Poppins"/>
                <a:cs typeface="Poppins"/>
                <a:sym typeface="Poppins"/>
              </a:rPr>
              <a:t> unida ao perseverante esforço no exercitar a mente na reflexão e no cuidado, prepara a pessoa para os deveres diários, e mantém o espírito em paz em todas as circunstâncias (p. 68).</a:t>
            </a:r>
          </a:p>
          <a:p>
            <a:pPr algn="ctr">
              <a:lnSpc>
                <a:spcPts val="3499"/>
              </a:lnSpc>
              <a:spcBef>
                <a:spcPct val="0"/>
              </a:spcBef>
            </a:pPr>
          </a:p>
        </p:txBody>
      </p:sp>
    </p:spTree>
  </p:cSld>
  <p:clrMapOvr>
    <a:masterClrMapping/>
  </p:clrMapOvr>
</p:sld>
</file>

<file path=ppt/slides/slide91.xml><?xml version="1.0" encoding="utf-8"?>
<p:sld xmlns:p="http://schemas.openxmlformats.org/presentationml/2006/main" xmlns:a="http://schemas.openxmlformats.org/drawingml/2006/main">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3875970" y="3321715"/>
            <a:ext cx="10865006" cy="2497688"/>
          </a:xfrm>
          <a:prstGeom prst="rect">
            <a:avLst/>
          </a:prstGeom>
        </p:spPr>
        <p:txBody>
          <a:bodyPr anchor="t" rtlCol="false" tIns="0" lIns="0" bIns="0" rIns="0">
            <a:spAutoFit/>
          </a:bodyPr>
          <a:lstStyle/>
          <a:p>
            <a:pPr algn="ctr">
              <a:lnSpc>
                <a:spcPts val="4832"/>
              </a:lnSpc>
            </a:pPr>
            <a:r>
              <a:rPr lang="en-US" b="true" sz="4353">
                <a:solidFill>
                  <a:srgbClr val="181718"/>
                </a:solidFill>
                <a:latin typeface="Poppins Bold"/>
                <a:ea typeface="Poppins Bold"/>
                <a:cs typeface="Poppins Bold"/>
                <a:sym typeface="Poppins Bold"/>
              </a:rPr>
              <a:t>“ORANDO, NÃO USEIS DE VÃS REPETIÇÕES, COMO OS GENTIOS.”</a:t>
            </a:r>
          </a:p>
          <a:p>
            <a:pPr algn="ctr">
              <a:lnSpc>
                <a:spcPts val="4832"/>
              </a:lnSpc>
            </a:pPr>
          </a:p>
          <a:p>
            <a:pPr algn="ctr">
              <a:lnSpc>
                <a:spcPts val="4832"/>
              </a:lnSpc>
            </a:pPr>
            <a:r>
              <a:rPr lang="en-US" sz="4353">
                <a:solidFill>
                  <a:srgbClr val="181718"/>
                </a:solidFill>
                <a:latin typeface="Poppins"/>
                <a:ea typeface="Poppins"/>
                <a:cs typeface="Poppins"/>
                <a:sym typeface="Poppins"/>
              </a:rPr>
              <a:t>MATEUS 6:7</a:t>
            </a:r>
          </a:p>
        </p:txBody>
      </p:sp>
    </p:spTree>
  </p:cSld>
  <p:clrMapOvr>
    <a:masterClrMapping/>
  </p:clrMapOvr>
</p:sld>
</file>

<file path=ppt/slides/slide92.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sp>
        <p:nvSpPr>
          <p:cNvPr name="Freeform 2" id="2"/>
          <p:cNvSpPr/>
          <p:nvPr/>
        </p:nvSpPr>
        <p:spPr>
          <a:xfrm flipH="false" flipV="false" rot="0">
            <a:off x="10375144" y="2158165"/>
            <a:ext cx="5970671" cy="5970671"/>
          </a:xfrm>
          <a:custGeom>
            <a:avLst/>
            <a:gdLst/>
            <a:ahLst/>
            <a:cxnLst/>
            <a:rect r="r" b="b" t="t" l="l"/>
            <a:pathLst>
              <a:path h="5970671" w="5970671">
                <a:moveTo>
                  <a:pt x="0" y="0"/>
                </a:moveTo>
                <a:lnTo>
                  <a:pt x="5970671" y="0"/>
                </a:lnTo>
                <a:lnTo>
                  <a:pt x="5970671" y="5970670"/>
                </a:lnTo>
                <a:lnTo>
                  <a:pt x="0" y="5970670"/>
                </a:lnTo>
                <a:lnTo>
                  <a:pt x="0" y="0"/>
                </a:lnTo>
                <a:close/>
              </a:path>
            </a:pathLst>
          </a:custGeom>
          <a:blipFill>
            <a:blip r:embed="rId2"/>
            <a:stretch>
              <a:fillRect l="0" t="0" r="0" b="0"/>
            </a:stretch>
          </a:blipFill>
        </p:spPr>
      </p:sp>
      <p:sp>
        <p:nvSpPr>
          <p:cNvPr name="TextBox 3" id="3"/>
          <p:cNvSpPr txBox="true"/>
          <p:nvPr/>
        </p:nvSpPr>
        <p:spPr>
          <a:xfrm rot="0">
            <a:off x="1382747" y="634061"/>
            <a:ext cx="6834226" cy="219392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Os pagãos consideravam suas orações como possuidoras em</a:t>
            </a:r>
            <a:r>
              <a:rPr lang="en-US" sz="2499">
                <a:solidFill>
                  <a:srgbClr val="181718"/>
                </a:solidFill>
                <a:latin typeface="Poppins"/>
                <a:ea typeface="Poppins"/>
                <a:cs typeface="Poppins"/>
                <a:sym typeface="Poppins"/>
              </a:rPr>
              <a:t> si mesmas do mérito de expiar pecados. Assim, quanto mais longas as orações, tanto maiores os merecimentos (p. 69).</a:t>
            </a:r>
          </a:p>
        </p:txBody>
      </p:sp>
      <p:sp>
        <p:nvSpPr>
          <p:cNvPr name="TextBox 4" id="4"/>
          <p:cNvSpPr txBox="true"/>
          <p:nvPr/>
        </p:nvSpPr>
        <p:spPr>
          <a:xfrm rot="0">
            <a:off x="1382747" y="3579590"/>
            <a:ext cx="6834226" cy="219392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 A repetição de frases feitas, habituais, quando o coração não sente nenhuma necessidade de</a:t>
            </a:r>
            <a:r>
              <a:rPr lang="en-US" sz="2499">
                <a:solidFill>
                  <a:srgbClr val="181718"/>
                </a:solidFill>
                <a:latin typeface="Poppins"/>
                <a:ea typeface="Poppins"/>
                <a:cs typeface="Poppins"/>
                <a:sym typeface="Poppins"/>
              </a:rPr>
              <a:t> Deus, é da mesma espécie que as “vãs repetições” dos pagãos (p. 69).</a:t>
            </a:r>
          </a:p>
        </p:txBody>
      </p:sp>
      <p:sp>
        <p:nvSpPr>
          <p:cNvPr name="TextBox 5" id="5"/>
          <p:cNvSpPr txBox="true"/>
          <p:nvPr/>
        </p:nvSpPr>
        <p:spPr>
          <a:xfrm rot="0">
            <a:off x="1382747" y="6886874"/>
            <a:ext cx="7103363" cy="263207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 Mas a oração que provém de um coração sincero, quando se exprimem as simples necessidades da</a:t>
            </a:r>
            <a:r>
              <a:rPr lang="en-US" sz="2499">
                <a:solidFill>
                  <a:srgbClr val="181718"/>
                </a:solidFill>
                <a:latin typeface="Poppins"/>
                <a:ea typeface="Poppins"/>
                <a:cs typeface="Poppins"/>
                <a:sym typeface="Poppins"/>
              </a:rPr>
              <a:t> alma, da mesma maneira que pediríamos um favor a um amigo terrestre, esperando que o mesmo nos fosse concedido, eis a oração da fé.  (p. 69).</a:t>
            </a:r>
          </a:p>
        </p:txBody>
      </p:sp>
    </p:spTree>
  </p:cSld>
  <p:clrMapOvr>
    <a:masterClrMapping/>
  </p:clrMapOvr>
</p:sld>
</file>

<file path=ppt/slides/slide93.xml><?xml version="1.0" encoding="utf-8"?>
<p:sld xmlns:p="http://schemas.openxmlformats.org/presentationml/2006/main" xmlns:a="http://schemas.openxmlformats.org/drawingml/2006/main">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3875970" y="3321715"/>
            <a:ext cx="10865006" cy="2497688"/>
          </a:xfrm>
          <a:prstGeom prst="rect">
            <a:avLst/>
          </a:prstGeom>
        </p:spPr>
        <p:txBody>
          <a:bodyPr anchor="t" rtlCol="false" tIns="0" lIns="0" bIns="0" rIns="0">
            <a:spAutoFit/>
          </a:bodyPr>
          <a:lstStyle/>
          <a:p>
            <a:pPr algn="ctr">
              <a:lnSpc>
                <a:spcPts val="4832"/>
              </a:lnSpc>
            </a:pPr>
            <a:r>
              <a:rPr lang="en-US" b="true" sz="4353">
                <a:solidFill>
                  <a:srgbClr val="181718"/>
                </a:solidFill>
                <a:latin typeface="Poppins Bold"/>
                <a:ea typeface="Poppins Bold"/>
                <a:cs typeface="Poppins Bold"/>
                <a:sym typeface="Poppins Bold"/>
              </a:rPr>
              <a:t>“QUANDO JEJUARDES, NÃO VOS MOSTREIS COMO OS HIPÓCRITAS.”</a:t>
            </a:r>
          </a:p>
          <a:p>
            <a:pPr algn="ctr">
              <a:lnSpc>
                <a:spcPts val="4832"/>
              </a:lnSpc>
            </a:pPr>
          </a:p>
          <a:p>
            <a:pPr algn="ctr">
              <a:lnSpc>
                <a:spcPts val="4832"/>
              </a:lnSpc>
            </a:pPr>
            <a:r>
              <a:rPr lang="en-US" sz="4353">
                <a:solidFill>
                  <a:srgbClr val="181718"/>
                </a:solidFill>
                <a:latin typeface="Poppins"/>
                <a:ea typeface="Poppins"/>
                <a:cs typeface="Poppins"/>
                <a:sym typeface="Poppins"/>
              </a:rPr>
              <a:t>MATEUS 6:16</a:t>
            </a:r>
          </a:p>
        </p:txBody>
      </p:sp>
    </p:spTree>
  </p:cSld>
  <p:clrMapOvr>
    <a:masterClrMapping/>
  </p:clrMapOvr>
</p:sld>
</file>

<file path=ppt/slides/slide94.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0" y="0"/>
            <a:ext cx="6675121" cy="10287000"/>
            <a:chOff x="0" y="0"/>
            <a:chExt cx="1826770" cy="2815227"/>
          </a:xfrm>
        </p:grpSpPr>
        <p:sp>
          <p:nvSpPr>
            <p:cNvPr name="Freeform 3" id="3"/>
            <p:cNvSpPr/>
            <p:nvPr/>
          </p:nvSpPr>
          <p:spPr>
            <a:xfrm flipH="false" flipV="false" rot="0">
              <a:off x="0" y="0"/>
              <a:ext cx="1826770" cy="2815227"/>
            </a:xfrm>
            <a:custGeom>
              <a:avLst/>
              <a:gdLst/>
              <a:ahLst/>
              <a:cxnLst/>
              <a:rect r="r" b="b" t="t" l="l"/>
              <a:pathLst>
                <a:path h="2815227" w="1826770">
                  <a:moveTo>
                    <a:pt x="0" y="0"/>
                  </a:moveTo>
                  <a:lnTo>
                    <a:pt x="1826770" y="0"/>
                  </a:lnTo>
                  <a:lnTo>
                    <a:pt x="1826770" y="2815227"/>
                  </a:lnTo>
                  <a:lnTo>
                    <a:pt x="0" y="2815227"/>
                  </a:lnTo>
                  <a:close/>
                </a:path>
              </a:pathLst>
            </a:custGeom>
            <a:blipFill>
              <a:blip r:embed="rId2"/>
              <a:stretch>
                <a:fillRect l="-56841" t="0" r="-56841" b="0"/>
              </a:stretch>
            </a:blipFill>
          </p:spPr>
        </p:sp>
      </p:grpSp>
      <p:sp>
        <p:nvSpPr>
          <p:cNvPr name="TextBox 4" id="4"/>
          <p:cNvSpPr txBox="true"/>
          <p:nvPr/>
        </p:nvSpPr>
        <p:spPr>
          <a:xfrm rot="0">
            <a:off x="8664398" y="1291925"/>
            <a:ext cx="6834226" cy="350837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O jejum recomendado pela Palavra de Deus é alguma coisa mais que uma forma. Não consiste meramente em nos privarmos da comida,</a:t>
            </a:r>
            <a:r>
              <a:rPr lang="en-US" sz="2499">
                <a:solidFill>
                  <a:srgbClr val="181718"/>
                </a:solidFill>
                <a:latin typeface="Poppins"/>
                <a:ea typeface="Poppins"/>
                <a:cs typeface="Poppins"/>
                <a:sym typeface="Poppins"/>
              </a:rPr>
              <a:t> em usarmos saco, em lançarmos cinza sobre a cabeça. Aquele que jejua com verdadeira tristeza pelo pecado, jamais buscará exibir-se.</a:t>
            </a:r>
          </a:p>
          <a:p>
            <a:pPr algn="ctr">
              <a:lnSpc>
                <a:spcPts val="3499"/>
              </a:lnSpc>
              <a:spcBef>
                <a:spcPct val="0"/>
              </a:spcBef>
            </a:pPr>
            <a:r>
              <a:rPr lang="en-US" sz="2499">
                <a:solidFill>
                  <a:srgbClr val="181718"/>
                </a:solidFill>
                <a:latin typeface="Poppins"/>
                <a:ea typeface="Poppins"/>
                <a:cs typeface="Poppins"/>
                <a:sym typeface="Poppins"/>
              </a:rPr>
              <a:t>(p. 69).</a:t>
            </a:r>
          </a:p>
        </p:txBody>
      </p:sp>
      <p:sp>
        <p:nvSpPr>
          <p:cNvPr name="TextBox 5" id="5"/>
          <p:cNvSpPr txBox="true"/>
          <p:nvPr/>
        </p:nvSpPr>
        <p:spPr>
          <a:xfrm rot="0">
            <a:off x="8754111" y="6704570"/>
            <a:ext cx="9047130" cy="307022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Jesus disse: “Quando jejuares, unge a tua cabeça, e lava o teu rosto, para não pareceres aos homens que jejuas, mas a teu Pai, que está em oculto.” Mateus 6:17, 18. Tudo quanto for feito para a glória de</a:t>
            </a:r>
            <a:r>
              <a:rPr lang="en-US" sz="2499">
                <a:solidFill>
                  <a:srgbClr val="181718"/>
                </a:solidFill>
                <a:latin typeface="Poppins"/>
                <a:ea typeface="Poppins"/>
                <a:cs typeface="Poppins"/>
                <a:sym typeface="Poppins"/>
              </a:rPr>
              <a:t> Deus, deve ser feito com alegria de coração, não com tristeza e espírito sombrio. Não há nada de sombrio na religião de Jesus (p. 70).</a:t>
            </a:r>
          </a:p>
        </p:txBody>
      </p:sp>
    </p:spTree>
  </p:cSld>
  <p:clrMapOvr>
    <a:masterClrMapping/>
  </p:clrMapOvr>
</p:sld>
</file>

<file path=ppt/slides/slide95.xml><?xml version="1.0" encoding="utf-8"?>
<p:sld xmlns:p="http://schemas.openxmlformats.org/presentationml/2006/main" xmlns:a="http://schemas.openxmlformats.org/drawingml/2006/main">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3875970" y="3321715"/>
            <a:ext cx="10865006" cy="2497688"/>
          </a:xfrm>
          <a:prstGeom prst="rect">
            <a:avLst/>
          </a:prstGeom>
        </p:spPr>
        <p:txBody>
          <a:bodyPr anchor="t" rtlCol="false" tIns="0" lIns="0" bIns="0" rIns="0">
            <a:spAutoFit/>
          </a:bodyPr>
          <a:lstStyle/>
          <a:p>
            <a:pPr algn="ctr">
              <a:lnSpc>
                <a:spcPts val="4832"/>
              </a:lnSpc>
            </a:pPr>
            <a:r>
              <a:rPr lang="en-US" b="true" sz="4353">
                <a:solidFill>
                  <a:srgbClr val="181718"/>
                </a:solidFill>
                <a:latin typeface="Poppins Bold"/>
                <a:ea typeface="Poppins Bold"/>
                <a:cs typeface="Poppins Bold"/>
                <a:sym typeface="Poppins Bold"/>
              </a:rPr>
              <a:t>NÃO AJUNTEIS PARA VÓS TESOUROS NA TERRA.”</a:t>
            </a:r>
          </a:p>
          <a:p>
            <a:pPr algn="ctr">
              <a:lnSpc>
                <a:spcPts val="4832"/>
              </a:lnSpc>
            </a:pPr>
          </a:p>
          <a:p>
            <a:pPr algn="ctr">
              <a:lnSpc>
                <a:spcPts val="4832"/>
              </a:lnSpc>
            </a:pPr>
            <a:r>
              <a:rPr lang="en-US" sz="4353">
                <a:solidFill>
                  <a:srgbClr val="181718"/>
                </a:solidFill>
                <a:latin typeface="Poppins"/>
                <a:ea typeface="Poppins"/>
                <a:cs typeface="Poppins"/>
                <a:sym typeface="Poppins"/>
              </a:rPr>
              <a:t>MATEUS 6:19</a:t>
            </a:r>
          </a:p>
        </p:txBody>
      </p:sp>
    </p:spTree>
  </p:cSld>
  <p:clrMapOvr>
    <a:masterClrMapping/>
  </p:clrMapOvr>
</p:sld>
</file>

<file path=ppt/slides/slide96.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12450962" y="0"/>
            <a:ext cx="5837038" cy="10287000"/>
            <a:chOff x="0" y="0"/>
            <a:chExt cx="1597413" cy="2815227"/>
          </a:xfrm>
        </p:grpSpPr>
        <p:sp>
          <p:nvSpPr>
            <p:cNvPr name="Freeform 3" id="3"/>
            <p:cNvSpPr/>
            <p:nvPr/>
          </p:nvSpPr>
          <p:spPr>
            <a:xfrm flipH="false" flipV="false" rot="0">
              <a:off x="0" y="0"/>
              <a:ext cx="1597413" cy="2815227"/>
            </a:xfrm>
            <a:custGeom>
              <a:avLst/>
              <a:gdLst/>
              <a:ahLst/>
              <a:cxnLst/>
              <a:rect r="r" b="b" t="t" l="l"/>
              <a:pathLst>
                <a:path h="2815227" w="1597413">
                  <a:moveTo>
                    <a:pt x="0" y="0"/>
                  </a:moveTo>
                  <a:lnTo>
                    <a:pt x="1597413" y="0"/>
                  </a:lnTo>
                  <a:lnTo>
                    <a:pt x="1597413" y="2815227"/>
                  </a:lnTo>
                  <a:lnTo>
                    <a:pt x="0" y="2815227"/>
                  </a:lnTo>
                  <a:close/>
                </a:path>
              </a:pathLst>
            </a:custGeom>
            <a:blipFill>
              <a:blip r:embed="rId2"/>
              <a:stretch>
                <a:fillRect l="-111685" t="0" r="-111685" b="0"/>
              </a:stretch>
            </a:blipFill>
          </p:spPr>
        </p:sp>
      </p:grpSp>
      <p:grpSp>
        <p:nvGrpSpPr>
          <p:cNvPr name="Group 4" id="4"/>
          <p:cNvGrpSpPr/>
          <p:nvPr/>
        </p:nvGrpSpPr>
        <p:grpSpPr>
          <a:xfrm rot="0">
            <a:off x="7681084" y="5603666"/>
            <a:ext cx="4323011" cy="3622875"/>
            <a:chOff x="0" y="0"/>
            <a:chExt cx="835561" cy="700237"/>
          </a:xfrm>
        </p:grpSpPr>
        <p:sp>
          <p:nvSpPr>
            <p:cNvPr name="Freeform 5" id="5"/>
            <p:cNvSpPr/>
            <p:nvPr/>
          </p:nvSpPr>
          <p:spPr>
            <a:xfrm flipH="false" flipV="false" rot="0">
              <a:off x="0" y="0"/>
              <a:ext cx="835561" cy="700237"/>
            </a:xfrm>
            <a:custGeom>
              <a:avLst/>
              <a:gdLst/>
              <a:ahLst/>
              <a:cxnLst/>
              <a:rect r="r" b="b" t="t" l="l"/>
              <a:pathLst>
                <a:path h="700237" w="835561">
                  <a:moveTo>
                    <a:pt x="0" y="0"/>
                  </a:moveTo>
                  <a:lnTo>
                    <a:pt x="835561" y="0"/>
                  </a:lnTo>
                  <a:lnTo>
                    <a:pt x="835561" y="700237"/>
                  </a:lnTo>
                  <a:lnTo>
                    <a:pt x="0" y="700237"/>
                  </a:lnTo>
                  <a:close/>
                </a:path>
              </a:pathLst>
            </a:custGeom>
            <a:blipFill>
              <a:blip r:embed="rId3"/>
              <a:stretch>
                <a:fillRect l="-24492" t="0" r="-24492" b="0"/>
              </a:stretch>
            </a:blipFill>
          </p:spPr>
        </p:sp>
      </p:grpSp>
      <p:grpSp>
        <p:nvGrpSpPr>
          <p:cNvPr name="Group 6" id="6"/>
          <p:cNvGrpSpPr/>
          <p:nvPr/>
        </p:nvGrpSpPr>
        <p:grpSpPr>
          <a:xfrm rot="0">
            <a:off x="1021144" y="6573592"/>
            <a:ext cx="5627972" cy="2652950"/>
            <a:chOff x="0" y="0"/>
            <a:chExt cx="1087787" cy="512768"/>
          </a:xfrm>
        </p:grpSpPr>
        <p:sp>
          <p:nvSpPr>
            <p:cNvPr name="Freeform 7" id="7"/>
            <p:cNvSpPr/>
            <p:nvPr/>
          </p:nvSpPr>
          <p:spPr>
            <a:xfrm flipH="false" flipV="false" rot="0">
              <a:off x="0" y="0"/>
              <a:ext cx="1087787" cy="512768"/>
            </a:xfrm>
            <a:custGeom>
              <a:avLst/>
              <a:gdLst/>
              <a:ahLst/>
              <a:cxnLst/>
              <a:rect r="r" b="b" t="t" l="l"/>
              <a:pathLst>
                <a:path h="512768" w="1087787">
                  <a:moveTo>
                    <a:pt x="0" y="0"/>
                  </a:moveTo>
                  <a:lnTo>
                    <a:pt x="1087787" y="0"/>
                  </a:lnTo>
                  <a:lnTo>
                    <a:pt x="1087787" y="512768"/>
                  </a:lnTo>
                  <a:lnTo>
                    <a:pt x="0" y="512768"/>
                  </a:lnTo>
                  <a:close/>
                </a:path>
              </a:pathLst>
            </a:custGeom>
            <a:blipFill>
              <a:blip r:embed="rId4"/>
              <a:stretch>
                <a:fillRect l="0" t="-9664" r="0" b="-9664"/>
              </a:stretch>
            </a:blipFill>
          </p:spPr>
        </p:sp>
      </p:grpSp>
      <p:sp>
        <p:nvSpPr>
          <p:cNvPr name="TextBox 8" id="8"/>
          <p:cNvSpPr txBox="true"/>
          <p:nvPr/>
        </p:nvSpPr>
        <p:spPr>
          <a:xfrm rot="0">
            <a:off x="1143514" y="344976"/>
            <a:ext cx="4935314" cy="175577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Os tesouros acumulados na Terra absorvem a mente, com</a:t>
            </a:r>
            <a:r>
              <a:rPr lang="en-US" sz="2499">
                <a:solidFill>
                  <a:srgbClr val="181718"/>
                </a:solidFill>
                <a:latin typeface="Poppins"/>
                <a:ea typeface="Poppins"/>
                <a:cs typeface="Poppins"/>
                <a:sym typeface="Poppins"/>
              </a:rPr>
              <a:t> exclusão das coisas celestiais (p. 71).</a:t>
            </a:r>
          </a:p>
        </p:txBody>
      </p:sp>
      <p:sp>
        <p:nvSpPr>
          <p:cNvPr name="TextBox 9" id="9"/>
          <p:cNvSpPr txBox="true"/>
          <p:nvPr/>
        </p:nvSpPr>
        <p:spPr>
          <a:xfrm rot="0">
            <a:off x="647343" y="2816898"/>
            <a:ext cx="5792445" cy="307022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A avara ganância das riquezas exerce tão fascinante influência na vida, que traz em resultado a perversão da nobreza e a corrupção do que há de humano nos homens, até</a:t>
            </a:r>
            <a:r>
              <a:rPr lang="en-US" sz="2499">
                <a:solidFill>
                  <a:srgbClr val="181718"/>
                </a:solidFill>
                <a:latin typeface="Poppins"/>
                <a:ea typeface="Poppins"/>
                <a:cs typeface="Poppins"/>
                <a:sym typeface="Poppins"/>
              </a:rPr>
              <a:t> que são arrastados para a perdição (p. 71).</a:t>
            </a:r>
          </a:p>
        </p:txBody>
      </p:sp>
      <p:sp>
        <p:nvSpPr>
          <p:cNvPr name="TextBox 10" id="10"/>
          <p:cNvSpPr txBox="true"/>
          <p:nvPr/>
        </p:nvSpPr>
        <p:spPr>
          <a:xfrm rot="0">
            <a:off x="7965539" y="1315123"/>
            <a:ext cx="3754102" cy="307022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E no dia final, quando a riqueza da Terra vier a perecer, o</a:t>
            </a:r>
            <a:r>
              <a:rPr lang="en-US" sz="2499">
                <a:solidFill>
                  <a:srgbClr val="181718"/>
                </a:solidFill>
                <a:latin typeface="Poppins"/>
                <a:ea typeface="Poppins"/>
                <a:cs typeface="Poppins"/>
                <a:sym typeface="Poppins"/>
              </a:rPr>
              <a:t> que acumulou tesouro no Céu contemplará aquilo que foi ganho pela sua vida (p. 72).</a:t>
            </a:r>
          </a:p>
        </p:txBody>
      </p:sp>
    </p:spTree>
  </p:cSld>
  <p:clrMapOvr>
    <a:masterClrMapping/>
  </p:clrMapOvr>
</p:sld>
</file>

<file path=ppt/slides/slide97.xml><?xml version="1.0" encoding="utf-8"?>
<p:sld xmlns:p="http://schemas.openxmlformats.org/presentationml/2006/main" xmlns:a="http://schemas.openxmlformats.org/drawingml/2006/main">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3875970" y="3321715"/>
            <a:ext cx="10865006" cy="2497688"/>
          </a:xfrm>
          <a:prstGeom prst="rect">
            <a:avLst/>
          </a:prstGeom>
        </p:spPr>
        <p:txBody>
          <a:bodyPr anchor="t" rtlCol="false" tIns="0" lIns="0" bIns="0" rIns="0">
            <a:spAutoFit/>
          </a:bodyPr>
          <a:lstStyle/>
          <a:p>
            <a:pPr algn="ctr">
              <a:lnSpc>
                <a:spcPts val="4832"/>
              </a:lnSpc>
            </a:pPr>
            <a:r>
              <a:rPr lang="en-US" b="true" sz="4353">
                <a:solidFill>
                  <a:srgbClr val="181718"/>
                </a:solidFill>
                <a:latin typeface="Poppins Bold"/>
                <a:ea typeface="Poppins Bold"/>
                <a:cs typeface="Poppins Bold"/>
                <a:sym typeface="Poppins Bold"/>
              </a:rPr>
              <a:t>“SE OS TEUS OLHOS FOREM BONS, TODO O TEU CORPO TERÁ LUZ.”</a:t>
            </a:r>
          </a:p>
          <a:p>
            <a:pPr algn="ctr">
              <a:lnSpc>
                <a:spcPts val="4832"/>
              </a:lnSpc>
            </a:pPr>
          </a:p>
          <a:p>
            <a:pPr algn="ctr">
              <a:lnSpc>
                <a:spcPts val="4832"/>
              </a:lnSpc>
            </a:pPr>
            <a:r>
              <a:rPr lang="en-US" sz="4353">
                <a:solidFill>
                  <a:srgbClr val="181718"/>
                </a:solidFill>
                <a:latin typeface="Poppins"/>
                <a:ea typeface="Poppins"/>
                <a:cs typeface="Poppins"/>
                <a:sym typeface="Poppins"/>
              </a:rPr>
              <a:t>MATEUS 6:22</a:t>
            </a:r>
          </a:p>
        </p:txBody>
      </p:sp>
    </p:spTree>
  </p:cSld>
  <p:clrMapOvr>
    <a:masterClrMapping/>
  </p:clrMapOvr>
</p:sld>
</file>

<file path=ppt/slides/slide98.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1028700" y="6322538"/>
            <a:ext cx="3465215" cy="2904004"/>
            <a:chOff x="0" y="0"/>
            <a:chExt cx="835561" cy="700237"/>
          </a:xfrm>
        </p:grpSpPr>
        <p:sp>
          <p:nvSpPr>
            <p:cNvPr name="Freeform 3" id="3"/>
            <p:cNvSpPr/>
            <p:nvPr/>
          </p:nvSpPr>
          <p:spPr>
            <a:xfrm flipH="false" flipV="false" rot="0">
              <a:off x="0" y="0"/>
              <a:ext cx="835561" cy="700237"/>
            </a:xfrm>
            <a:custGeom>
              <a:avLst/>
              <a:gdLst/>
              <a:ahLst/>
              <a:cxnLst/>
              <a:rect r="r" b="b" t="t" l="l"/>
              <a:pathLst>
                <a:path h="700237" w="835561">
                  <a:moveTo>
                    <a:pt x="0" y="0"/>
                  </a:moveTo>
                  <a:lnTo>
                    <a:pt x="835561" y="0"/>
                  </a:lnTo>
                  <a:lnTo>
                    <a:pt x="835561" y="700237"/>
                  </a:lnTo>
                  <a:lnTo>
                    <a:pt x="0" y="700237"/>
                  </a:lnTo>
                  <a:close/>
                </a:path>
              </a:pathLst>
            </a:custGeom>
            <a:blipFill>
              <a:blip r:embed="rId2"/>
              <a:stretch>
                <a:fillRect l="-6019" t="0" r="-6019" b="0"/>
              </a:stretch>
            </a:blipFill>
          </p:spPr>
        </p:sp>
      </p:grpSp>
      <p:grpSp>
        <p:nvGrpSpPr>
          <p:cNvPr name="Group 4" id="4"/>
          <p:cNvGrpSpPr/>
          <p:nvPr/>
        </p:nvGrpSpPr>
        <p:grpSpPr>
          <a:xfrm rot="0">
            <a:off x="7164584" y="6322538"/>
            <a:ext cx="3877243" cy="3249302"/>
            <a:chOff x="0" y="0"/>
            <a:chExt cx="835561" cy="700237"/>
          </a:xfrm>
        </p:grpSpPr>
        <p:sp>
          <p:nvSpPr>
            <p:cNvPr name="Freeform 5" id="5"/>
            <p:cNvSpPr/>
            <p:nvPr/>
          </p:nvSpPr>
          <p:spPr>
            <a:xfrm flipH="false" flipV="false" rot="0">
              <a:off x="0" y="0"/>
              <a:ext cx="835561" cy="700237"/>
            </a:xfrm>
            <a:custGeom>
              <a:avLst/>
              <a:gdLst/>
              <a:ahLst/>
              <a:cxnLst/>
              <a:rect r="r" b="b" t="t" l="l"/>
              <a:pathLst>
                <a:path h="700237" w="835561">
                  <a:moveTo>
                    <a:pt x="0" y="0"/>
                  </a:moveTo>
                  <a:lnTo>
                    <a:pt x="835561" y="0"/>
                  </a:lnTo>
                  <a:lnTo>
                    <a:pt x="835561" y="700237"/>
                  </a:lnTo>
                  <a:lnTo>
                    <a:pt x="0" y="700237"/>
                  </a:lnTo>
                  <a:close/>
                </a:path>
              </a:pathLst>
            </a:custGeom>
            <a:blipFill>
              <a:blip r:embed="rId3"/>
              <a:stretch>
                <a:fillRect l="0" t="-3620" r="0" b="-3620"/>
              </a:stretch>
            </a:blipFill>
          </p:spPr>
        </p:sp>
      </p:grpSp>
      <p:grpSp>
        <p:nvGrpSpPr>
          <p:cNvPr name="Group 6" id="6"/>
          <p:cNvGrpSpPr/>
          <p:nvPr/>
        </p:nvGrpSpPr>
        <p:grpSpPr>
          <a:xfrm rot="0">
            <a:off x="12508467" y="4883108"/>
            <a:ext cx="5220716" cy="4375192"/>
            <a:chOff x="0" y="0"/>
            <a:chExt cx="835561" cy="700237"/>
          </a:xfrm>
        </p:grpSpPr>
        <p:sp>
          <p:nvSpPr>
            <p:cNvPr name="Freeform 7" id="7"/>
            <p:cNvSpPr/>
            <p:nvPr/>
          </p:nvSpPr>
          <p:spPr>
            <a:xfrm flipH="false" flipV="false" rot="0">
              <a:off x="0" y="0"/>
              <a:ext cx="835561" cy="700237"/>
            </a:xfrm>
            <a:custGeom>
              <a:avLst/>
              <a:gdLst/>
              <a:ahLst/>
              <a:cxnLst/>
              <a:rect r="r" b="b" t="t" l="l"/>
              <a:pathLst>
                <a:path h="700237" w="835561">
                  <a:moveTo>
                    <a:pt x="0" y="0"/>
                  </a:moveTo>
                  <a:lnTo>
                    <a:pt x="835561" y="0"/>
                  </a:lnTo>
                  <a:lnTo>
                    <a:pt x="835561" y="700237"/>
                  </a:lnTo>
                  <a:lnTo>
                    <a:pt x="0" y="700237"/>
                  </a:lnTo>
                  <a:close/>
                </a:path>
              </a:pathLst>
            </a:custGeom>
            <a:blipFill>
              <a:blip r:embed="rId4"/>
              <a:stretch>
                <a:fillRect l="-12853" t="0" r="-12853" b="0"/>
              </a:stretch>
            </a:blipFill>
          </p:spPr>
        </p:sp>
      </p:grpSp>
      <p:sp>
        <p:nvSpPr>
          <p:cNvPr name="TextBox 8" id="8"/>
          <p:cNvSpPr txBox="true"/>
          <p:nvPr/>
        </p:nvSpPr>
        <p:spPr>
          <a:xfrm rot="0">
            <a:off x="423062" y="1812882"/>
            <a:ext cx="5792445" cy="394652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“Se, porém, os teus olhos forem maus, o teu corpo será tenebroso.” Era essa terrível cegueira que envolvia os judeus em obstinada incredulidade, tornando-lhes impossível [92] apreciarem o caráter e a missão dAquele</a:t>
            </a:r>
            <a:r>
              <a:rPr lang="en-US" sz="2499">
                <a:solidFill>
                  <a:srgbClr val="181718"/>
                </a:solidFill>
                <a:latin typeface="Poppins"/>
                <a:ea typeface="Poppins"/>
                <a:cs typeface="Poppins"/>
                <a:sym typeface="Poppins"/>
              </a:rPr>
              <a:t> que viera salvá-los de seus pecados.  (p. 73).</a:t>
            </a:r>
          </a:p>
        </p:txBody>
      </p:sp>
      <p:sp>
        <p:nvSpPr>
          <p:cNvPr name="TextBox 9" id="9"/>
          <p:cNvSpPr txBox="true"/>
          <p:nvPr/>
        </p:nvSpPr>
        <p:spPr>
          <a:xfrm rot="0">
            <a:off x="7164584" y="1148422"/>
            <a:ext cx="4357048" cy="307022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A predominância de um desejo pecaminoso revela a ilusão da alma. Cada condescendência com a</a:t>
            </a:r>
            <a:r>
              <a:rPr lang="en-US" sz="2499">
                <a:solidFill>
                  <a:srgbClr val="181718"/>
                </a:solidFill>
                <a:latin typeface="Poppins"/>
                <a:ea typeface="Poppins"/>
                <a:cs typeface="Poppins"/>
                <a:sym typeface="Poppins"/>
              </a:rPr>
              <a:t>quele desejo, avigora a aversão da alma para com Deus (p. 73).</a:t>
            </a:r>
          </a:p>
        </p:txBody>
      </p:sp>
      <p:sp>
        <p:nvSpPr>
          <p:cNvPr name="TextBox 10" id="10"/>
          <p:cNvSpPr txBox="true"/>
          <p:nvPr/>
        </p:nvSpPr>
        <p:spPr>
          <a:xfrm rot="0">
            <a:off x="13304771" y="962025"/>
            <a:ext cx="3628108" cy="3070226"/>
          </a:xfrm>
          <a:prstGeom prst="rect">
            <a:avLst/>
          </a:prstGeom>
        </p:spPr>
        <p:txBody>
          <a:bodyPr anchor="t" rtlCol="false" tIns="0" lIns="0" bIns="0" rIns="0">
            <a:spAutoFit/>
          </a:bodyPr>
          <a:lstStyle/>
          <a:p>
            <a:pPr algn="ctr">
              <a:lnSpc>
                <a:spcPts val="3499"/>
              </a:lnSpc>
              <a:spcBef>
                <a:spcPct val="0"/>
              </a:spcBef>
            </a:pPr>
            <a:r>
              <a:rPr lang="en-US" sz="2499">
                <a:solidFill>
                  <a:srgbClr val="181718"/>
                </a:solidFill>
                <a:latin typeface="Poppins"/>
                <a:ea typeface="Poppins"/>
                <a:cs typeface="Poppins"/>
                <a:sym typeface="Poppins"/>
              </a:rPr>
              <a:t>Resistindo ao Espírito de Deus hoje, prepara ele o caminho para uma segunda resistência à luz quando ela</a:t>
            </a:r>
            <a:r>
              <a:rPr lang="en-US" sz="2499">
                <a:solidFill>
                  <a:srgbClr val="181718"/>
                </a:solidFill>
                <a:latin typeface="Poppins"/>
                <a:ea typeface="Poppins"/>
                <a:cs typeface="Poppins"/>
                <a:sym typeface="Poppins"/>
              </a:rPr>
              <a:t> vier com maior poder (p. 73).</a:t>
            </a:r>
          </a:p>
        </p:txBody>
      </p:sp>
    </p:spTree>
  </p:cSld>
  <p:clrMapOvr>
    <a:masterClrMapping/>
  </p:clrMapOvr>
</p:sld>
</file>

<file path=ppt/slides/slide99.xml><?xml version="1.0" encoding="utf-8"?>
<p:sld xmlns:p="http://schemas.openxmlformats.org/presentationml/2006/main" xmlns:a="http://schemas.openxmlformats.org/drawingml/2006/main">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3875970" y="3321715"/>
            <a:ext cx="10865006" cy="2497688"/>
          </a:xfrm>
          <a:prstGeom prst="rect">
            <a:avLst/>
          </a:prstGeom>
        </p:spPr>
        <p:txBody>
          <a:bodyPr anchor="t" rtlCol="false" tIns="0" lIns="0" bIns="0" rIns="0">
            <a:spAutoFit/>
          </a:bodyPr>
          <a:lstStyle/>
          <a:p>
            <a:pPr algn="ctr">
              <a:lnSpc>
                <a:spcPts val="4832"/>
              </a:lnSpc>
            </a:pPr>
            <a:r>
              <a:rPr lang="en-US" b="true" sz="4353">
                <a:solidFill>
                  <a:srgbClr val="181718"/>
                </a:solidFill>
                <a:latin typeface="Poppins Bold"/>
                <a:ea typeface="Poppins Bold"/>
                <a:cs typeface="Poppins Bold"/>
                <a:sym typeface="Poppins Bold"/>
              </a:rPr>
              <a:t>“NINGUÉM PODE SERVIR A DOIS SENHORES.”</a:t>
            </a:r>
          </a:p>
          <a:p>
            <a:pPr algn="ctr">
              <a:lnSpc>
                <a:spcPts val="4832"/>
              </a:lnSpc>
            </a:pPr>
          </a:p>
          <a:p>
            <a:pPr algn="ctr">
              <a:lnSpc>
                <a:spcPts val="4832"/>
              </a:lnSpc>
            </a:pPr>
            <a:r>
              <a:rPr lang="en-US" sz="4353">
                <a:solidFill>
                  <a:srgbClr val="181718"/>
                </a:solidFill>
                <a:latin typeface="Poppins"/>
                <a:ea typeface="Poppins"/>
                <a:cs typeface="Poppins"/>
                <a:sym typeface="Poppins"/>
              </a:rPr>
              <a:t>MATEUS 6:24</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AE0DA54905EFE44AB1017D35532D2565" ma:contentTypeVersion="21" ma:contentTypeDescription="Crie um novo documento." ma:contentTypeScope="" ma:versionID="7d150431104f0093fa2f138b11b34835">
  <xsd:schema xmlns:xsd="http://www.w3.org/2001/XMLSchema" xmlns:xs="http://www.w3.org/2001/XMLSchema" xmlns:p="http://schemas.microsoft.com/office/2006/metadata/properties" xmlns:ns2="3f64a904-a8b3-498e-9841-637da639cb96" xmlns:ns3="19d1835a-5dcb-4159-b1c3-da4e5b9d8f13" targetNamespace="http://schemas.microsoft.com/office/2006/metadata/properties" ma:root="true" ma:fieldsID="96e31edbf336adde25769c22a1d607c1" ns2:_="" ns3:_="">
    <xsd:import namespace="3f64a904-a8b3-498e-9841-637da639cb96"/>
    <xsd:import namespace="19d1835a-5dcb-4159-b1c3-da4e5b9d8f1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SearchProperties" minOccurs="0"/>
                <xsd:element ref="ns2:MediaServiceObjectDetectorVersions" minOccurs="0"/>
                <xsd:element ref="ns2:Link"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64a904-a8b3-498e-9841-637da639cb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Marcações de imagem"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Link" ma:index="25"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9d1835a-5dcb-4159-b1c3-da4e5b9d8f13"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94719974-3d9e-4d86-902e-7e2f13918a8a}" ma:internalName="TaxCatchAll" ma:showField="CatchAllData" ma:web="19d1835a-5dcb-4159-b1c3-da4e5b9d8f13">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Detalhes de Compartilhado Com"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ink xmlns="3f64a904-a8b3-498e-9841-637da639cb96">
      <Url xsi:nil="true"/>
      <Description xsi:nil="true"/>
    </Link>
    <TaxCatchAll xmlns="19d1835a-5dcb-4159-b1c3-da4e5b9d8f13" xsi:nil="true"/>
    <lcf76f155ced4ddcb4097134ff3c332f xmlns="3f64a904-a8b3-498e-9841-637da639cb9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A9AB46B-B30B-4F5A-BA16-16B53C6B690D}"/>
</file>

<file path=customXml/itemProps2.xml><?xml version="1.0" encoding="utf-8"?>
<ds:datastoreItem xmlns:ds="http://schemas.openxmlformats.org/officeDocument/2006/customXml" ds:itemID="{C6CC15CD-FCB5-41C7-AA0E-84043F193918}"/>
</file>

<file path=customXml/itemProps3.xml><?xml version="1.0" encoding="utf-8"?>
<ds:datastoreItem xmlns:ds="http://schemas.openxmlformats.org/officeDocument/2006/customXml" ds:itemID="{82E6D748-0246-4458-A66E-27A97C3D609D}"/>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Gray Bold Hungary Presentation</dc:title>
  <cp:revision>1</cp:revision>
  <dcterms:created xsi:type="dcterms:W3CDTF">2006-08-16T00:00:00Z</dcterms:created>
  <dcterms:modified xsi:type="dcterms:W3CDTF">2011-08-01T06:04:30Z</dcterms:modified>
  <dc:identifier>DAHDdrHaPxg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0x010100AE0DA54905EFE44AB1017D35532D2565</vt:lpwstr>
  </property>
</Properties>
</file>