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77" r:id="rId8"/>
    <p:sldId id="278" r:id="rId9"/>
    <p:sldId id="263" r:id="rId10"/>
    <p:sldId id="265" r:id="rId11"/>
    <p:sldId id="264" r:id="rId12"/>
    <p:sldId id="266" r:id="rId13"/>
    <p:sldId id="267" r:id="rId14"/>
    <p:sldId id="270" r:id="rId15"/>
    <p:sldId id="284" r:id="rId16"/>
    <p:sldId id="280" r:id="rId17"/>
    <p:sldId id="281" r:id="rId18"/>
    <p:sldId id="272" r:id="rId19"/>
    <p:sldId id="283" r:id="rId20"/>
    <p:sldId id="282" r:id="rId21"/>
    <p:sldId id="274" r:id="rId22"/>
    <p:sldId id="271" r:id="rId23"/>
    <p:sldId id="273" r:id="rId24"/>
    <p:sldId id="275" r:id="rId25"/>
    <p:sldId id="276" r:id="rId26"/>
    <p:sldId id="285" r:id="rId27"/>
    <p:sldId id="268" r:id="rId28"/>
    <p:sldId id="269" r:id="rId29"/>
    <p:sldId id="286" r:id="rId30"/>
    <p:sldId id="287" r:id="rId31"/>
    <p:sldId id="290" r:id="rId32"/>
    <p:sldId id="289"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07C95B7-A106-4553-9D2A-C02A82CC9DC4}" type="datetimeFigureOut">
              <a:rPr lang="pt-BR" smtClean="0"/>
              <a:pPr/>
              <a:t>22/02/2024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D4C2E9-CA8A-4468-B529-F88145DC00E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07C95B7-A106-4553-9D2A-C02A82CC9DC4}" type="datetimeFigureOut">
              <a:rPr lang="pt-BR" smtClean="0"/>
              <a:pPr/>
              <a:t>22/02/2024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D4C2E9-CA8A-4468-B529-F88145DC00E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07C95B7-A106-4553-9D2A-C02A82CC9DC4}" type="datetimeFigureOut">
              <a:rPr lang="pt-BR" smtClean="0"/>
              <a:pPr/>
              <a:t>22/02/2024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D4C2E9-CA8A-4468-B529-F88145DC00E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07C95B7-A106-4553-9D2A-C02A82CC9DC4}" type="datetimeFigureOut">
              <a:rPr lang="pt-BR" smtClean="0"/>
              <a:pPr/>
              <a:t>22/02/2024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D4C2E9-CA8A-4468-B529-F88145DC00E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507C95B7-A106-4553-9D2A-C02A82CC9DC4}" type="datetimeFigureOut">
              <a:rPr lang="pt-BR" smtClean="0"/>
              <a:pPr/>
              <a:t>22/02/2024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D4C2E9-CA8A-4468-B529-F88145DC00E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07C95B7-A106-4553-9D2A-C02A82CC9DC4}" type="datetimeFigureOut">
              <a:rPr lang="pt-BR" smtClean="0"/>
              <a:pPr/>
              <a:t>22/02/2024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D4C2E9-CA8A-4468-B529-F88145DC00E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07C95B7-A106-4553-9D2A-C02A82CC9DC4}" type="datetimeFigureOut">
              <a:rPr lang="pt-BR" smtClean="0"/>
              <a:pPr/>
              <a:t>22/02/2024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1D4C2E9-CA8A-4468-B529-F88145DC00E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507C95B7-A106-4553-9D2A-C02A82CC9DC4}" type="datetimeFigureOut">
              <a:rPr lang="pt-BR" smtClean="0"/>
              <a:pPr/>
              <a:t>22/02/2024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1D4C2E9-CA8A-4468-B529-F88145DC00E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07C95B7-A106-4553-9D2A-C02A82CC9DC4}" type="datetimeFigureOut">
              <a:rPr lang="pt-BR" smtClean="0"/>
              <a:pPr/>
              <a:t>22/02/2024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1D4C2E9-CA8A-4468-B529-F88145DC00E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507C95B7-A106-4553-9D2A-C02A82CC9DC4}" type="datetimeFigureOut">
              <a:rPr lang="pt-BR" smtClean="0"/>
              <a:pPr/>
              <a:t>22/02/2024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D4C2E9-CA8A-4468-B529-F88145DC00E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507C95B7-A106-4553-9D2A-C02A82CC9DC4}" type="datetimeFigureOut">
              <a:rPr lang="pt-BR" smtClean="0"/>
              <a:pPr/>
              <a:t>22/02/2024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D4C2E9-CA8A-4468-B529-F88145DC00E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C95B7-A106-4553-9D2A-C02A82CC9DC4}" type="datetimeFigureOut">
              <a:rPr lang="pt-BR" smtClean="0"/>
              <a:pPr/>
              <a:t>22/02/2024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4C2E9-CA8A-4468-B529-F88145DC00E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bliotecadopregador.com.br/grande-despertamento/"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bibliotecadopregador.com.br/frases-de-jonathan-edward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6/63/Mayflower_Compact_Bradford.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2FB1BEF-E55F-6BF0-5971-D04F2D0BC187}"/>
              </a:ext>
            </a:extLst>
          </p:cNvPr>
          <p:cNvSpPr txBox="1"/>
          <p:nvPr/>
        </p:nvSpPr>
        <p:spPr>
          <a:xfrm>
            <a:off x="656945" y="4039334"/>
            <a:ext cx="3746377" cy="646331"/>
          </a:xfrm>
          <a:prstGeom prst="rect">
            <a:avLst/>
          </a:prstGeom>
          <a:noFill/>
        </p:spPr>
        <p:txBody>
          <a:bodyPr wrap="square" rtlCol="0">
            <a:spAutoFit/>
          </a:bodyPr>
          <a:lstStyle/>
          <a:p>
            <a:pPr algn="ctr"/>
            <a:r>
              <a:rPr lang="pt-BR" b="1" dirty="0"/>
              <a:t>Missões estrangeiras </a:t>
            </a:r>
          </a:p>
          <a:p>
            <a:pPr algn="ctr"/>
            <a:r>
              <a:rPr lang="pt-BR" b="1" dirty="0"/>
              <a:t>Índia - 1793</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23C16660-9606-89EF-8464-FFC61AEB6E72}"/>
            </a:ext>
          </a:extLst>
        </p:cNvPr>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080D2901-189E-8EB8-9E86-8740377834C9}"/>
              </a:ext>
            </a:extLst>
          </p:cNvPr>
          <p:cNvSpPr>
            <a:spLocks noGrp="1"/>
          </p:cNvSpPr>
          <p:nvPr>
            <p:ph idx="1"/>
          </p:nvPr>
        </p:nvSpPr>
        <p:spPr>
          <a:xfrm>
            <a:off x="457200" y="532660"/>
            <a:ext cx="8229600" cy="5593503"/>
          </a:xfrm>
        </p:spPr>
        <p:txBody>
          <a:bodyPr>
            <a:normAutofit fontScale="92500" lnSpcReduction="10000"/>
          </a:bodyPr>
          <a:lstStyle/>
          <a:p>
            <a:pPr marL="0" indent="0" algn="ctr">
              <a:buNone/>
            </a:pPr>
            <a:r>
              <a:rPr lang="pt-BR" dirty="0">
                <a:latin typeface="Berlin Sans FB" panose="020E0602020502020306" pitchFamily="34" charset="0"/>
              </a:rPr>
              <a:t>Surgimento das Sociedades Bíblicas</a:t>
            </a:r>
          </a:p>
          <a:p>
            <a:pPr marL="0" indent="0" algn="ctr">
              <a:buNone/>
            </a:pPr>
            <a:endParaRPr lang="pt-BR" sz="1700" dirty="0">
              <a:latin typeface="Berlin Sans FB" panose="020E0602020502020306" pitchFamily="34" charset="0"/>
            </a:endParaRPr>
          </a:p>
          <a:p>
            <a:r>
              <a:rPr lang="pt-BR" dirty="0">
                <a:latin typeface="Berlin Sans FB" panose="020E0602020502020306" pitchFamily="34" charset="0"/>
              </a:rPr>
              <a:t>O movimento iniciado por William Carey às Índias desencadeou o surgimento das Sociedades Missionárias o que resultou na necessidade de publicação da Bíblia em vários idiomas.</a:t>
            </a:r>
          </a:p>
          <a:p>
            <a:r>
              <a:rPr lang="pt-BR" dirty="0">
                <a:latin typeface="Berlin Sans FB" panose="020E0602020502020306" pitchFamily="34" charset="0"/>
              </a:rPr>
              <a:t>Entre 1804 a 1840 surgiram 33 sociedades bíblicas as quais traduziram a Bíblia em 112 idiomas e dialetos.</a:t>
            </a:r>
          </a:p>
          <a:p>
            <a:r>
              <a:rPr lang="pt-BR" dirty="0">
                <a:latin typeface="Berlin Sans FB" panose="020E0602020502020306" pitchFamily="34" charset="0"/>
              </a:rPr>
              <a:t>Podemos ver a mão de Deus preparando o terreno para a pregação da tríplice mensagem angélica. </a:t>
            </a:r>
          </a:p>
        </p:txBody>
      </p:sp>
    </p:spTree>
    <p:extLst>
      <p:ext uri="{BB962C8B-B14F-4D97-AF65-F5344CB8AC3E}">
        <p14:creationId xmlns:p14="http://schemas.microsoft.com/office/powerpoint/2010/main" val="35130130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E1E9E780-60CA-BD48-CA00-50B0F71B83D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4B44D73-6290-1C88-0687-0C264B8852E1}"/>
              </a:ext>
            </a:extLst>
          </p:cNvPr>
          <p:cNvSpPr>
            <a:spLocks noGrp="1"/>
          </p:cNvSpPr>
          <p:nvPr>
            <p:ph idx="1"/>
          </p:nvPr>
        </p:nvSpPr>
        <p:spPr>
          <a:xfrm>
            <a:off x="500033" y="958788"/>
            <a:ext cx="8351003" cy="4625265"/>
          </a:xfrm>
        </p:spPr>
        <p:txBody>
          <a:bodyPr>
            <a:normAutofit fontScale="92500" lnSpcReduction="10000"/>
          </a:bodyPr>
          <a:lstStyle/>
          <a:p>
            <a:pPr marL="0" indent="0" algn="ctr">
              <a:buNone/>
            </a:pPr>
            <a:r>
              <a:rPr lang="pt-BR" sz="3600" dirty="0">
                <a:latin typeface="Berlin Sans FB" pitchFamily="34" charset="0"/>
              </a:rPr>
              <a:t>Era dos Grandes Reavivamentos</a:t>
            </a:r>
          </a:p>
          <a:p>
            <a:pPr marL="0" indent="0" algn="ctr">
              <a:buNone/>
            </a:pPr>
            <a:endParaRPr lang="pt-BR" sz="1100" dirty="0">
              <a:latin typeface="Berlin Sans FB" pitchFamily="34" charset="0"/>
            </a:endParaRPr>
          </a:p>
          <a:p>
            <a:pPr marL="0" indent="0">
              <a:buNone/>
            </a:pPr>
            <a:r>
              <a:rPr lang="pt-BR" sz="2400" i="0" dirty="0">
                <a:solidFill>
                  <a:srgbClr val="2C2F34"/>
                </a:solidFill>
                <a:effectLst/>
                <a:latin typeface="Berlin Sans FB" panose="020E0602020502020306" pitchFamily="34" charset="0"/>
              </a:rPr>
              <a:t>1. O Grande Avivamento (1730-1760)</a:t>
            </a:r>
          </a:p>
          <a:p>
            <a:r>
              <a:rPr lang="pt-BR" sz="2400" b="0" i="0" dirty="0">
                <a:solidFill>
                  <a:srgbClr val="2C2F34"/>
                </a:solidFill>
                <a:effectLst/>
                <a:latin typeface="Berlin Sans FB" panose="020E0602020502020306" pitchFamily="34" charset="0"/>
              </a:rPr>
              <a:t>O Grande Avivamento, ou primeiro </a:t>
            </a:r>
            <a:r>
              <a:rPr lang="pt-BR" sz="2400" b="0" i="0" u="none" strike="noStrike" dirty="0">
                <a:solidFill>
                  <a:srgbClr val="1641FF"/>
                </a:solidFill>
                <a:effectLst/>
                <a:latin typeface="Berlin Sans FB" panose="020E0602020502020306" pitchFamily="34" charset="0"/>
                <a:hlinkClick r:id="rId3"/>
              </a:rPr>
              <a:t>grande despertar</a:t>
            </a:r>
            <a:r>
              <a:rPr lang="pt-BR" sz="2400" b="0" i="0" dirty="0">
                <a:solidFill>
                  <a:srgbClr val="2C2F34"/>
                </a:solidFill>
                <a:effectLst/>
                <a:latin typeface="Berlin Sans FB" panose="020E0602020502020306" pitchFamily="34" charset="0"/>
              </a:rPr>
              <a:t>, foi um movimento religioso que ocorreu nas colônias americanas do século XVIII. Foi liderado por pregadores como </a:t>
            </a:r>
            <a:r>
              <a:rPr lang="pt-BR" sz="2400" b="0" i="0" u="none" strike="noStrike" dirty="0">
                <a:solidFill>
                  <a:srgbClr val="1641FF"/>
                </a:solidFill>
                <a:effectLst/>
                <a:latin typeface="Berlin Sans FB" panose="020E0602020502020306" pitchFamily="34" charset="0"/>
                <a:hlinkClick r:id="rId4"/>
              </a:rPr>
              <a:t>Jonathan Edwards</a:t>
            </a:r>
            <a:r>
              <a:rPr lang="pt-BR" sz="2400" b="0" i="0" dirty="0">
                <a:solidFill>
                  <a:srgbClr val="2C2F34"/>
                </a:solidFill>
                <a:effectLst/>
                <a:latin typeface="Berlin Sans FB" panose="020E0602020502020306" pitchFamily="34" charset="0"/>
              </a:rPr>
              <a:t>, John Wesley, Charles Wesley e George </a:t>
            </a:r>
            <a:r>
              <a:rPr lang="pt-BR" sz="2400" b="0" i="0" dirty="0" err="1">
                <a:solidFill>
                  <a:srgbClr val="2C2F34"/>
                </a:solidFill>
                <a:effectLst/>
                <a:latin typeface="Berlin Sans FB" panose="020E0602020502020306" pitchFamily="34" charset="0"/>
              </a:rPr>
              <a:t>Whitfield</a:t>
            </a:r>
            <a:r>
              <a:rPr lang="pt-BR" sz="2400" b="0" i="0" dirty="0">
                <a:solidFill>
                  <a:srgbClr val="2C2F34"/>
                </a:solidFill>
                <a:effectLst/>
                <a:latin typeface="Berlin Sans FB" panose="020E0602020502020306" pitchFamily="34" charset="0"/>
              </a:rPr>
              <a:t>, que pregavam a salvação através da fé em Jesus Cristo.</a:t>
            </a:r>
          </a:p>
          <a:p>
            <a:r>
              <a:rPr lang="pt-BR" sz="2400" b="0" i="0" dirty="0">
                <a:solidFill>
                  <a:srgbClr val="2C2F34"/>
                </a:solidFill>
                <a:effectLst/>
                <a:latin typeface="Berlin Sans FB" panose="020E0602020502020306" pitchFamily="34" charset="0"/>
              </a:rPr>
              <a:t>O movimento enfatizava a importância da experiência pessoal de conversão e a necessidade de uma vida cristã mais ativa e comprometida. Durante esse período, as igrejas cresceram significativamente, e muitas pessoas se tornaram mais engajadas em atividades comunitárias e filantrópicas.</a:t>
            </a:r>
          </a:p>
          <a:p>
            <a:pPr marL="0" indent="0" algn="ctr">
              <a:buNone/>
            </a:pPr>
            <a:endParaRPr lang="pt-BR" sz="3600" dirty="0">
              <a:latin typeface="Berlin Sans FB" pitchFamily="34" charset="0"/>
            </a:endParaRPr>
          </a:p>
        </p:txBody>
      </p:sp>
    </p:spTree>
    <p:extLst>
      <p:ext uri="{BB962C8B-B14F-4D97-AF65-F5344CB8AC3E}">
        <p14:creationId xmlns:p14="http://schemas.microsoft.com/office/powerpoint/2010/main" val="199598727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3DE003-EF15-9B83-CADE-E9B2F476FCC8}"/>
            </a:ext>
          </a:extLst>
        </p:cNvPr>
        <p:cNvGrpSpPr/>
        <p:nvPr/>
      </p:nvGrpSpPr>
      <p:grpSpPr>
        <a:xfrm>
          <a:off x="0" y="0"/>
          <a:ext cx="0" cy="0"/>
          <a:chOff x="0" y="0"/>
          <a:chExt cx="0" cy="0"/>
        </a:xfrm>
      </p:grpSpPr>
      <p:pic>
        <p:nvPicPr>
          <p:cNvPr id="8" name="Imagem 7">
            <a:extLst>
              <a:ext uri="{FF2B5EF4-FFF2-40B4-BE49-F238E27FC236}">
                <a16:creationId xmlns:a16="http://schemas.microsoft.com/office/drawing/2014/main" id="{9FE90D8E-D33C-A244-5A8D-E081E074B982}"/>
              </a:ext>
            </a:extLst>
          </p:cNvPr>
          <p:cNvPicPr>
            <a:picLocks noChangeAspect="1"/>
          </p:cNvPicPr>
          <p:nvPr/>
        </p:nvPicPr>
        <p:blipFill rotWithShape="1">
          <a:blip r:embed="rId2"/>
          <a:srcRect r="10999" b="-1"/>
          <a:stretch/>
        </p:blipFill>
        <p:spPr>
          <a:xfrm>
            <a:off x="20" y="10"/>
            <a:ext cx="9143980" cy="6857990"/>
          </a:xfrm>
          <a:prstGeom prst="rect">
            <a:avLst/>
          </a:prstGeom>
        </p:spPr>
      </p:pic>
      <p:sp>
        <p:nvSpPr>
          <p:cNvPr id="15" name="Rectangle 12">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40953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C0E362CC-A6CC-9D99-9A9E-B69866D13D4E}"/>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B7ED836-910C-3EAA-88B3-32497ED48154}"/>
              </a:ext>
            </a:extLst>
          </p:cNvPr>
          <p:cNvSpPr>
            <a:spLocks noGrp="1"/>
          </p:cNvSpPr>
          <p:nvPr>
            <p:ph idx="1"/>
          </p:nvPr>
        </p:nvSpPr>
        <p:spPr>
          <a:xfrm>
            <a:off x="500034" y="958789"/>
            <a:ext cx="8229600" cy="4113286"/>
          </a:xfrm>
        </p:spPr>
        <p:txBody>
          <a:bodyPr>
            <a:normAutofit lnSpcReduction="10000"/>
          </a:bodyPr>
          <a:lstStyle/>
          <a:p>
            <a:pPr marL="0" indent="0" algn="ctr">
              <a:buNone/>
            </a:pPr>
            <a:r>
              <a:rPr lang="pt-BR" sz="3600" dirty="0">
                <a:latin typeface="Berlin Sans FB" pitchFamily="34" charset="0"/>
              </a:rPr>
              <a:t>Era dos Grandes Reavivamentos</a:t>
            </a:r>
          </a:p>
          <a:p>
            <a:pPr marL="0" indent="0" algn="ctr">
              <a:buNone/>
            </a:pPr>
            <a:endParaRPr lang="pt-BR" sz="2000" b="0" i="0" dirty="0">
              <a:solidFill>
                <a:srgbClr val="2C2F34"/>
              </a:solidFill>
              <a:effectLst/>
              <a:latin typeface="-apple-system"/>
            </a:endParaRPr>
          </a:p>
          <a:p>
            <a:pPr marL="0" indent="0">
              <a:buNone/>
            </a:pPr>
            <a:r>
              <a:rPr lang="pt-BR" sz="2400" i="0" dirty="0">
                <a:solidFill>
                  <a:srgbClr val="2C2F34"/>
                </a:solidFill>
                <a:effectLst/>
                <a:latin typeface="Berlin Sans FB" panose="020E0602020502020306" pitchFamily="34" charset="0"/>
              </a:rPr>
              <a:t>2. O Segundo Grande Avivamento (1790-1840)</a:t>
            </a:r>
          </a:p>
          <a:p>
            <a:r>
              <a:rPr lang="pt-BR" sz="2400" b="0" i="0" dirty="0">
                <a:solidFill>
                  <a:srgbClr val="2C2F34"/>
                </a:solidFill>
                <a:effectLst/>
                <a:latin typeface="Berlin Sans FB" panose="020E0602020502020306" pitchFamily="34" charset="0"/>
              </a:rPr>
              <a:t>O Segundo Grande Avivamento foi um movimento religioso que ocorreu nos Estados Unidos durante o final do século XVIII e início do século XIX. </a:t>
            </a:r>
          </a:p>
          <a:p>
            <a:r>
              <a:rPr lang="pt-BR" sz="2400" b="0" i="0" dirty="0">
                <a:solidFill>
                  <a:srgbClr val="2C2F34"/>
                </a:solidFill>
                <a:effectLst/>
                <a:latin typeface="Berlin Sans FB" panose="020E0602020502020306" pitchFamily="34" charset="0"/>
              </a:rPr>
              <a:t>O movimento enfatizava a necessidade de uma experiência pessoal de conversão e de um compromisso mais profundo com a vida cristã. Ele também foi marcado por um aumento significativo na atividade missionária, que levou a um aumento na criação de escolas e instituições de caridade.</a:t>
            </a:r>
            <a:endParaRPr lang="pt-BR" sz="2400" dirty="0">
              <a:latin typeface="Berlin Sans FB" panose="020E0602020502020306" pitchFamily="34" charset="0"/>
            </a:endParaRPr>
          </a:p>
        </p:txBody>
      </p:sp>
    </p:spTree>
    <p:extLst>
      <p:ext uri="{BB962C8B-B14F-4D97-AF65-F5344CB8AC3E}">
        <p14:creationId xmlns:p14="http://schemas.microsoft.com/office/powerpoint/2010/main" val="407857860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42976" y="285728"/>
            <a:ext cx="8001024" cy="1143000"/>
          </a:xfrm>
        </p:spPr>
        <p:txBody>
          <a:bodyPr>
            <a:normAutofit fontScale="90000"/>
          </a:bodyPr>
          <a:lstStyle/>
          <a:p>
            <a:r>
              <a:rPr lang="pt-BR">
                <a:solidFill>
                  <a:srgbClr val="CC9900"/>
                </a:solidFill>
                <a:latin typeface="Bodoni MT Black" pitchFamily="18" charset="0"/>
              </a:rPr>
              <a:t>Formação da Nação Americana</a:t>
            </a:r>
          </a:p>
        </p:txBody>
      </p:sp>
      <p:pic>
        <p:nvPicPr>
          <p:cNvPr id="18434" name="Picture 2" descr="http://users.adelphia.net/~mayflowerbb/MAYFLOWER%20II.jpg"/>
          <p:cNvPicPr>
            <a:picLocks noChangeAspect="1" noChangeArrowheads="1"/>
          </p:cNvPicPr>
          <p:nvPr/>
        </p:nvPicPr>
        <p:blipFill>
          <a:blip r:embed="rId3"/>
          <a:srcRect/>
          <a:stretch>
            <a:fillRect/>
          </a:stretch>
        </p:blipFill>
        <p:spPr bwMode="auto">
          <a:xfrm>
            <a:off x="5786446" y="1714488"/>
            <a:ext cx="3116616" cy="45720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Espaço Reservado para Conteúdo 6"/>
          <p:cNvSpPr>
            <a:spLocks noGrp="1"/>
          </p:cNvSpPr>
          <p:nvPr>
            <p:ph idx="1"/>
          </p:nvPr>
        </p:nvSpPr>
        <p:spPr>
          <a:xfrm>
            <a:off x="1214414" y="1928802"/>
            <a:ext cx="4400552" cy="4214842"/>
          </a:xfrm>
        </p:spPr>
        <p:txBody>
          <a:bodyPr>
            <a:noAutofit/>
          </a:bodyPr>
          <a:lstStyle/>
          <a:p>
            <a:pPr algn="ctr">
              <a:buNone/>
            </a:pPr>
            <a:r>
              <a:rPr lang="pt-BR" sz="2500">
                <a:latin typeface="Berlin Sans FB" pitchFamily="34" charset="0"/>
              </a:rPr>
              <a:t>Os imigrantes do Velho Mundo, em sua maioria protestantes, estavam arraigados às antigas tradições, e encontraram no novo continente uma oportunidade para se libertarem das sufocantes amarras as quais estavam inseridos. </a:t>
            </a:r>
          </a:p>
        </p:txBody>
      </p:sp>
      <p:sp>
        <p:nvSpPr>
          <p:cNvPr id="8" name="Espaço Reservado para Conteúdo 6"/>
          <p:cNvSpPr txBox="1">
            <a:spLocks/>
          </p:cNvSpPr>
          <p:nvPr/>
        </p:nvSpPr>
        <p:spPr>
          <a:xfrm>
            <a:off x="4286248" y="2357430"/>
            <a:ext cx="4400552" cy="421484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500" b="0" i="0" u="none" strike="noStrike" kern="1200" cap="none" spc="0" normalizeH="0" baseline="0" noProof="0">
              <a:ln>
                <a:noFill/>
              </a:ln>
              <a:solidFill>
                <a:schemeClr val="tx1"/>
              </a:solidFill>
              <a:effectLst/>
              <a:uLnTx/>
              <a:uFillTx/>
              <a:latin typeface="+mn-lt"/>
              <a:ea typeface="+mn-ea"/>
              <a:cs typeface="+mn-cs"/>
            </a:endParaRPr>
          </a:p>
        </p:txBody>
      </p:sp>
      <p:sp>
        <p:nvSpPr>
          <p:cNvPr id="9" name="Espaço Reservado para Conteúdo 6"/>
          <p:cNvSpPr txBox="1">
            <a:spLocks/>
          </p:cNvSpPr>
          <p:nvPr/>
        </p:nvSpPr>
        <p:spPr>
          <a:xfrm>
            <a:off x="7286644" y="5715016"/>
            <a:ext cx="1428760" cy="428652"/>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pt-BR" sz="2000" err="1"/>
              <a:t>Mayflower</a:t>
            </a:r>
            <a:endParaRPr kumimoji="0" lang="pt-BR" sz="2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13CC0E-53F6-76A1-E6B2-B9ABD1BAE177}"/>
            </a:ext>
          </a:extLst>
        </p:cNvPr>
        <p:cNvGrpSpPr/>
        <p:nvPr/>
      </p:nvGrpSpPr>
      <p:grpSpPr>
        <a:xfrm>
          <a:off x="0" y="0"/>
          <a:ext cx="0" cy="0"/>
          <a:chOff x="0" y="0"/>
          <a:chExt cx="0" cy="0"/>
        </a:xfrm>
      </p:grpSpPr>
      <p:sp>
        <p:nvSpPr>
          <p:cNvPr id="13"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magem 5">
            <a:extLst>
              <a:ext uri="{FF2B5EF4-FFF2-40B4-BE49-F238E27FC236}">
                <a16:creationId xmlns:a16="http://schemas.microsoft.com/office/drawing/2014/main" id="{683EC3B7-587C-D76B-98A2-53C5B11A25DF}"/>
              </a:ext>
            </a:extLst>
          </p:cNvPr>
          <p:cNvPicPr>
            <a:picLocks noChangeAspect="1"/>
          </p:cNvPicPr>
          <p:nvPr/>
        </p:nvPicPr>
        <p:blipFill rotWithShape="1">
          <a:blip r:embed="rId2"/>
          <a:srcRect l="10495" r="490" b="2"/>
          <a:stretch/>
        </p:blipFill>
        <p:spPr>
          <a:xfrm>
            <a:off x="20" y="1282"/>
            <a:ext cx="9143980" cy="6856718"/>
          </a:xfrm>
          <a:prstGeom prst="rect">
            <a:avLst/>
          </a:prstGeom>
        </p:spPr>
      </p:pic>
    </p:spTree>
    <p:extLst>
      <p:ext uri="{BB962C8B-B14F-4D97-AF65-F5344CB8AC3E}">
        <p14:creationId xmlns:p14="http://schemas.microsoft.com/office/powerpoint/2010/main" val="339183746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BEDAD0DB-144E-9206-CAC3-4D65DA08F10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559F63D-0B75-8F5F-2211-EBB6AF950C44}"/>
              </a:ext>
            </a:extLst>
          </p:cNvPr>
          <p:cNvSpPr>
            <a:spLocks noGrp="1"/>
          </p:cNvSpPr>
          <p:nvPr>
            <p:ph idx="1"/>
          </p:nvPr>
        </p:nvSpPr>
        <p:spPr>
          <a:xfrm>
            <a:off x="500034" y="390617"/>
            <a:ext cx="8229600" cy="5610688"/>
          </a:xfrm>
        </p:spPr>
        <p:txBody>
          <a:bodyPr>
            <a:normAutofit fontScale="47500" lnSpcReduction="20000"/>
          </a:bodyPr>
          <a:lstStyle/>
          <a:p>
            <a:pPr marL="0" indent="0" algn="ctr">
              <a:buNone/>
            </a:pPr>
            <a:r>
              <a:rPr lang="pt-BR" sz="7600" dirty="0">
                <a:latin typeface="Berlin Sans FB" pitchFamily="34" charset="0"/>
              </a:rPr>
              <a:t>O Avanço da Ciência</a:t>
            </a:r>
          </a:p>
          <a:p>
            <a:pPr marL="0" indent="0" algn="ctr">
              <a:buNone/>
            </a:pPr>
            <a:endParaRPr lang="pt-BR" sz="5800" dirty="0">
              <a:latin typeface="Berlin Sans FB" pitchFamily="34" charset="0"/>
            </a:endParaRPr>
          </a:p>
          <a:p>
            <a:pPr marL="0" indent="0" algn="just">
              <a:buNone/>
            </a:pPr>
            <a:r>
              <a:rPr lang="pt-BR" sz="5100" dirty="0">
                <a:latin typeface="Berlin Sans FB" pitchFamily="34" charset="0"/>
              </a:rPr>
              <a:t>1807 – barco a vapor</a:t>
            </a:r>
          </a:p>
          <a:p>
            <a:pPr marL="0" indent="0" algn="just">
              <a:buNone/>
            </a:pPr>
            <a:r>
              <a:rPr lang="pt-BR" sz="5100" dirty="0">
                <a:latin typeface="Berlin Sans FB" pitchFamily="34" charset="0"/>
              </a:rPr>
              <a:t>1814 – imprensa a vapor</a:t>
            </a:r>
          </a:p>
          <a:p>
            <a:pPr marL="0" indent="0" algn="just">
              <a:buNone/>
            </a:pPr>
            <a:r>
              <a:rPr lang="pt-BR" sz="5100" dirty="0">
                <a:latin typeface="Berlin Sans FB" pitchFamily="34" charset="0"/>
              </a:rPr>
              <a:t>1825 – trem a vapor</a:t>
            </a:r>
          </a:p>
          <a:p>
            <a:pPr marL="0" indent="0" algn="just">
              <a:buNone/>
            </a:pPr>
            <a:r>
              <a:rPr lang="pt-BR" sz="5100" dirty="0">
                <a:latin typeface="Berlin Sans FB" pitchFamily="34" charset="0"/>
              </a:rPr>
              <a:t>1844 – mensagem telegráfica (S. Morse)</a:t>
            </a:r>
          </a:p>
          <a:p>
            <a:pPr marL="0" indent="0" algn="just">
              <a:buNone/>
            </a:pPr>
            <a:r>
              <a:rPr lang="pt-BR" sz="5100" dirty="0">
                <a:latin typeface="Berlin Sans FB" pitchFamily="34" charset="0"/>
              </a:rPr>
              <a:t>1864 – máquina de escrever</a:t>
            </a:r>
          </a:p>
          <a:p>
            <a:pPr marL="0" indent="0" algn="just">
              <a:buNone/>
            </a:pPr>
            <a:r>
              <a:rPr lang="pt-BR" sz="5100" dirty="0">
                <a:latin typeface="Berlin Sans FB" pitchFamily="34" charset="0"/>
              </a:rPr>
              <a:t>1876 – telefone</a:t>
            </a:r>
          </a:p>
          <a:p>
            <a:pPr marL="0" indent="0" algn="just">
              <a:buNone/>
            </a:pPr>
            <a:r>
              <a:rPr lang="pt-BR" sz="5100" dirty="0">
                <a:latin typeface="Berlin Sans FB" pitchFamily="34" charset="0"/>
              </a:rPr>
              <a:t>1879 – lâmpada elétrica</a:t>
            </a:r>
          </a:p>
          <a:p>
            <a:pPr marL="0" indent="0" algn="just">
              <a:buNone/>
            </a:pPr>
            <a:r>
              <a:rPr lang="pt-BR" sz="5100" dirty="0">
                <a:latin typeface="Berlin Sans FB" pitchFamily="34" charset="0"/>
              </a:rPr>
              <a:t>1886 – automóvel</a:t>
            </a:r>
          </a:p>
          <a:p>
            <a:pPr marL="0" indent="0" algn="just">
              <a:buNone/>
            </a:pPr>
            <a:r>
              <a:rPr lang="pt-BR" sz="5100" dirty="0">
                <a:latin typeface="Berlin Sans FB" pitchFamily="34" charset="0"/>
              </a:rPr>
              <a:t>1911 – voo continental</a:t>
            </a:r>
          </a:p>
          <a:p>
            <a:pPr marL="0" indent="0" algn="just">
              <a:buNone/>
            </a:pPr>
            <a:r>
              <a:rPr lang="pt-BR" sz="5100" dirty="0">
                <a:latin typeface="Berlin Sans FB" pitchFamily="34" charset="0"/>
              </a:rPr>
              <a:t>1920 – ondas de rádio</a:t>
            </a:r>
          </a:p>
          <a:p>
            <a:pPr marL="0" indent="0" algn="just">
              <a:buNone/>
            </a:pPr>
            <a:r>
              <a:rPr lang="pt-BR" sz="5100" dirty="0">
                <a:latin typeface="Berlin Sans FB" pitchFamily="34" charset="0"/>
              </a:rPr>
              <a:t>1928 – voo </a:t>
            </a:r>
            <a:r>
              <a:rPr lang="pt-BR" sz="5100" dirty="0" err="1">
                <a:latin typeface="Berlin Sans FB" pitchFamily="34" charset="0"/>
              </a:rPr>
              <a:t>transpacífico</a:t>
            </a:r>
            <a:endParaRPr lang="pt-BR" sz="5100" dirty="0">
              <a:latin typeface="Berlin Sans FB" pitchFamily="34" charset="0"/>
            </a:endParaRPr>
          </a:p>
          <a:p>
            <a:pPr marL="0" indent="0" algn="just">
              <a:buNone/>
            </a:pPr>
            <a:endParaRPr lang="pt-BR" sz="2400" dirty="0">
              <a:latin typeface="Berlin Sans FB" panose="020E0602020502020306" pitchFamily="34" charset="0"/>
            </a:endParaRPr>
          </a:p>
        </p:txBody>
      </p:sp>
    </p:spTree>
    <p:extLst>
      <p:ext uri="{BB962C8B-B14F-4D97-AF65-F5344CB8AC3E}">
        <p14:creationId xmlns:p14="http://schemas.microsoft.com/office/powerpoint/2010/main" val="29639767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CBD4567-3143-F4A7-FD13-D5C8DE5C2468}"/>
            </a:ext>
          </a:extLst>
        </p:cNvPr>
        <p:cNvGrpSpPr/>
        <p:nvPr/>
      </p:nvGrpSpPr>
      <p:grpSpPr>
        <a:xfrm>
          <a:off x="0" y="0"/>
          <a:ext cx="0" cy="0"/>
          <a:chOff x="0" y="0"/>
          <a:chExt cx="0" cy="0"/>
        </a:xfrm>
      </p:grpSpPr>
    </p:spTree>
    <p:extLst>
      <p:ext uri="{BB962C8B-B14F-4D97-AF65-F5344CB8AC3E}">
        <p14:creationId xmlns:p14="http://schemas.microsoft.com/office/powerpoint/2010/main" val="397702893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CB40782-ABDC-37E1-4A57-0468A4434EEF}"/>
            </a:ext>
          </a:extLst>
        </p:cNvPr>
        <p:cNvGrpSpPr/>
        <p:nvPr/>
      </p:nvGrpSpPr>
      <p:grpSpPr>
        <a:xfrm>
          <a:off x="0" y="0"/>
          <a:ext cx="0" cy="0"/>
          <a:chOff x="0" y="0"/>
          <a:chExt cx="0" cy="0"/>
        </a:xfrm>
      </p:grpSpPr>
      <p:sp>
        <p:nvSpPr>
          <p:cNvPr id="4" name="CaixaDeTexto 3">
            <a:extLst>
              <a:ext uri="{FF2B5EF4-FFF2-40B4-BE49-F238E27FC236}">
                <a16:creationId xmlns:a16="http://schemas.microsoft.com/office/drawing/2014/main" id="{8EEA9685-BEA5-58B9-0DA3-B468F557D889}"/>
              </a:ext>
            </a:extLst>
          </p:cNvPr>
          <p:cNvSpPr txBox="1"/>
          <p:nvPr/>
        </p:nvSpPr>
        <p:spPr>
          <a:xfrm>
            <a:off x="4438835" y="3269201"/>
            <a:ext cx="3844029"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000" b="1" i="0" u="none" strike="noStrike" kern="1200" cap="none" spc="0" normalizeH="0" baseline="0" noProof="0" dirty="0">
                <a:ln>
                  <a:noFill/>
                </a:ln>
                <a:solidFill>
                  <a:srgbClr val="FFFF00"/>
                </a:solidFill>
                <a:effectLst/>
                <a:uLnTx/>
                <a:uFillTx/>
                <a:latin typeface="Calibri"/>
                <a:ea typeface="+mn-ea"/>
                <a:cs typeface="+mn-cs"/>
              </a:rPr>
              <a:t>O Capital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2000" b="1" i="0" u="none" strike="noStrike" kern="1200" cap="none" spc="0" normalizeH="0" baseline="0" noProof="0" dirty="0">
                <a:ln>
                  <a:noFill/>
                </a:ln>
                <a:solidFill>
                  <a:srgbClr val="FFFF00"/>
                </a:solidFill>
                <a:effectLst/>
                <a:uLnTx/>
                <a:uFillTx/>
                <a:latin typeface="Calibri"/>
                <a:ea typeface="+mn-ea"/>
                <a:cs typeface="+mn-cs"/>
              </a:rPr>
              <a:t>O Manifesto Partido Comunista</a:t>
            </a:r>
          </a:p>
        </p:txBody>
      </p:sp>
    </p:spTree>
    <p:extLst>
      <p:ext uri="{BB962C8B-B14F-4D97-AF65-F5344CB8AC3E}">
        <p14:creationId xmlns:p14="http://schemas.microsoft.com/office/powerpoint/2010/main" val="416789276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DABD538-1B64-BBCC-F31B-05A8CDD114E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6A50E2E-A5B9-A4F9-9DCE-DA5CF9173745}"/>
              </a:ext>
            </a:extLst>
          </p:cNvPr>
          <p:cNvSpPr>
            <a:spLocks noGrp="1"/>
          </p:cNvSpPr>
          <p:nvPr>
            <p:ph idx="1"/>
          </p:nvPr>
        </p:nvSpPr>
        <p:spPr>
          <a:xfrm>
            <a:off x="500034" y="390617"/>
            <a:ext cx="8229600" cy="5610688"/>
          </a:xfrm>
        </p:spPr>
        <p:txBody>
          <a:bodyPr>
            <a:normAutofit fontScale="92500" lnSpcReduction="20000"/>
          </a:bodyPr>
          <a:lstStyle/>
          <a:p>
            <a:pPr marL="0" indent="0" algn="ctr">
              <a:buNone/>
            </a:pPr>
            <a:r>
              <a:rPr lang="pt-BR" dirty="0">
                <a:latin typeface="Berlin Sans FB" pitchFamily="34" charset="0"/>
              </a:rPr>
              <a:t>Contexto Filosófico-Teológico</a:t>
            </a:r>
          </a:p>
          <a:p>
            <a:pPr marL="0" indent="0" algn="ctr">
              <a:buNone/>
            </a:pPr>
            <a:endParaRPr lang="pt-BR" sz="2000" dirty="0">
              <a:latin typeface="Berlin Sans FB" panose="020E0602020502020306" pitchFamily="34" charset="0"/>
            </a:endParaRPr>
          </a:p>
          <a:p>
            <a:pPr marL="0" indent="0" algn="just">
              <a:buNone/>
            </a:pPr>
            <a:r>
              <a:rPr lang="pt-BR" sz="2400" dirty="0">
                <a:latin typeface="Berlin Sans FB" panose="020E0602020502020306" pitchFamily="34" charset="0"/>
              </a:rPr>
              <a:t>Mudança no pensamento humano: Histórico, educacional, filosófico, sociológico, econômico, político e religioso:</a:t>
            </a:r>
          </a:p>
          <a:p>
            <a:pPr marL="0" indent="0" algn="just">
              <a:buNone/>
            </a:pPr>
            <a:endParaRPr lang="pt-BR" sz="1200" dirty="0">
              <a:latin typeface="Berlin Sans FB" panose="020E0602020502020306" pitchFamily="34" charset="0"/>
            </a:endParaRPr>
          </a:p>
          <a:p>
            <a:pPr marL="457200" indent="-457200" algn="just">
              <a:buAutoNum type="arabicPeriod"/>
            </a:pPr>
            <a:r>
              <a:rPr lang="pt-BR" sz="2400" dirty="0">
                <a:latin typeface="Berlin Sans FB" panose="020E0602020502020306" pitchFamily="34" charset="0"/>
              </a:rPr>
              <a:t>Kant (1724- 1804) – Aceita apenas o que pode ser percebido pelos 5 sentidos (Empirismo). A lei moral está dentre de nós.</a:t>
            </a:r>
          </a:p>
          <a:p>
            <a:pPr marL="457200" indent="-457200" algn="just">
              <a:buAutoNum type="arabicPeriod"/>
            </a:pPr>
            <a:r>
              <a:rPr lang="pt-BR" sz="2400" dirty="0">
                <a:latin typeface="Berlin Sans FB" panose="020E0602020502020306" pitchFamily="34" charset="0"/>
              </a:rPr>
              <a:t> Hegel (1770 a 1831) – Tudo é relativo, não há verdades absolutas (a verdade de Deus é reduzida).</a:t>
            </a:r>
          </a:p>
          <a:p>
            <a:pPr marL="457200" indent="-457200" algn="just">
              <a:buAutoNum type="arabicPeriod"/>
            </a:pPr>
            <a:r>
              <a:rPr lang="pt-BR" sz="2400" dirty="0" err="1">
                <a:latin typeface="Berlin Sans FB" panose="020E0602020502020306" pitchFamily="34" charset="0"/>
              </a:rPr>
              <a:t>Feuerbach</a:t>
            </a:r>
            <a:r>
              <a:rPr lang="pt-BR" sz="2400" dirty="0">
                <a:latin typeface="Berlin Sans FB" panose="020E0602020502020306" pitchFamily="34" charset="0"/>
              </a:rPr>
              <a:t> (1804-1872) – O mais importante é o homem, Deus é o produto da mente humana. Seu reducionismo chega ao ateísmo.</a:t>
            </a:r>
          </a:p>
          <a:p>
            <a:pPr marL="457200" indent="-457200" algn="just">
              <a:buAutoNum type="arabicPeriod"/>
            </a:pPr>
            <a:r>
              <a:rPr lang="pt-BR" sz="2400" dirty="0">
                <a:latin typeface="Berlin Sans FB" panose="020E0602020502020306" pitchFamily="34" charset="0"/>
              </a:rPr>
              <a:t>Marx (1818-1883) – Tomou o método dialético de Hegel e o ateísmo de </a:t>
            </a:r>
            <a:r>
              <a:rPr lang="pt-BR" sz="2400" dirty="0" err="1">
                <a:latin typeface="Berlin Sans FB" panose="020E0602020502020306" pitchFamily="34" charset="0"/>
              </a:rPr>
              <a:t>Feuerbach</a:t>
            </a:r>
            <a:r>
              <a:rPr lang="pt-BR" sz="2400" dirty="0">
                <a:latin typeface="Berlin Sans FB" panose="020E0602020502020306" pitchFamily="34" charset="0"/>
              </a:rPr>
              <a:t>. O pecado é a propriedade privada.</a:t>
            </a:r>
          </a:p>
          <a:p>
            <a:pPr marL="457200" indent="-457200" algn="just">
              <a:buAutoNum type="arabicPeriod"/>
            </a:pPr>
            <a:r>
              <a:rPr lang="pt-BR" sz="2400" dirty="0">
                <a:latin typeface="Berlin Sans FB" panose="020E0602020502020306" pitchFamily="34" charset="0"/>
              </a:rPr>
              <a:t>Alta Crítica – Começa a minar a fé nas Escrituras, visando</a:t>
            </a:r>
            <a:r>
              <a:rPr lang="pt-BR" sz="2400" b="0" i="0" dirty="0">
                <a:effectLst/>
                <a:latin typeface="Berlin Sans FB" panose="020E0602020502020306" pitchFamily="34" charset="0"/>
              </a:rPr>
              <a:t> ajustar o Cristianismo aos conceitos </a:t>
            </a:r>
            <a:r>
              <a:rPr lang="pt-BR" sz="2400" dirty="0">
                <a:latin typeface="Berlin Sans FB" panose="020E0602020502020306" pitchFamily="34" charset="0"/>
              </a:rPr>
              <a:t>da </a:t>
            </a:r>
            <a:r>
              <a:rPr lang="pt-BR" sz="2400" b="0" i="0" dirty="0">
                <a:effectLst/>
                <a:latin typeface="Berlin Sans FB" panose="020E0602020502020306" pitchFamily="34" charset="0"/>
              </a:rPr>
              <a:t>ciência e das divagações filosóficas. do Modernismo, Racionalismo, Liberalismo Nova Teologia, etc.</a:t>
            </a:r>
            <a:endParaRPr lang="pt-BR" sz="2400" dirty="0">
              <a:latin typeface="Berlin Sans FB" panose="020E0602020502020306" pitchFamily="34" charset="0"/>
            </a:endParaRPr>
          </a:p>
        </p:txBody>
      </p:sp>
    </p:spTree>
    <p:extLst>
      <p:ext uri="{BB962C8B-B14F-4D97-AF65-F5344CB8AC3E}">
        <p14:creationId xmlns:p14="http://schemas.microsoft.com/office/powerpoint/2010/main" val="9841442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1357298"/>
            <a:ext cx="8229600" cy="2757494"/>
          </a:xfrm>
        </p:spPr>
        <p:txBody>
          <a:bodyPr>
            <a:normAutofit lnSpcReduction="10000"/>
          </a:bodyPr>
          <a:lstStyle/>
          <a:p>
            <a:pPr algn="ctr">
              <a:buNone/>
            </a:pPr>
            <a:r>
              <a:rPr lang="pt-BR" dirty="0">
                <a:latin typeface="Berlin Sans FB" pitchFamily="34" charset="0"/>
              </a:rPr>
              <a:t>O sonho prevalente era o da construção de um novo mundo, um novo começo e uma nova vida que fosse pautada pela liberdade político-religiosa, e, onde houvesse separação oficial entre Igreja e Estado. Tal ideologia era decorrente do Iluminismo.</a:t>
            </a:r>
          </a:p>
          <a:p>
            <a:pPr algn="ctr"/>
            <a:endParaRPr lang="pt-BR" dirty="0">
              <a:latin typeface="Berlin Sans FB" pitchFamily="34" charset="0"/>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7F22707E-6C1B-C0F8-6E52-B286F24CAEE5}"/>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3EB705F-ACA4-7D8F-2036-8F142396900C}"/>
              </a:ext>
            </a:extLst>
          </p:cNvPr>
          <p:cNvSpPr>
            <a:spLocks noGrp="1"/>
          </p:cNvSpPr>
          <p:nvPr>
            <p:ph idx="1"/>
          </p:nvPr>
        </p:nvSpPr>
        <p:spPr>
          <a:xfrm>
            <a:off x="500034" y="390617"/>
            <a:ext cx="8229600" cy="5610688"/>
          </a:xfrm>
        </p:spPr>
        <p:txBody>
          <a:bodyPr>
            <a:normAutofit/>
          </a:bodyPr>
          <a:lstStyle/>
          <a:p>
            <a:pPr marL="0" indent="0" algn="ctr">
              <a:buNone/>
            </a:pPr>
            <a:endParaRPr lang="pt-BR" sz="1200" b="0" i="0" dirty="0">
              <a:effectLst/>
              <a:latin typeface="Berlin Sans FB" panose="020E0602020502020306" pitchFamily="34" charset="0"/>
            </a:endParaRPr>
          </a:p>
          <a:p>
            <a:pPr marL="0" indent="0" algn="ctr">
              <a:buNone/>
            </a:pPr>
            <a:r>
              <a:rPr lang="pt-BR" sz="2800" dirty="0" err="1">
                <a:latin typeface="Berlin Sans FB" panose="020E0602020502020306" pitchFamily="34" charset="0"/>
              </a:rPr>
              <a:t>Marximo</a:t>
            </a:r>
            <a:r>
              <a:rPr lang="pt-BR" sz="2800" dirty="0">
                <a:latin typeface="Berlin Sans FB" panose="020E0602020502020306" pitchFamily="34" charset="0"/>
              </a:rPr>
              <a:t> Cultural</a:t>
            </a:r>
          </a:p>
          <a:p>
            <a:pPr marL="0" indent="0" algn="ctr">
              <a:buNone/>
            </a:pPr>
            <a:endParaRPr lang="pt-BR" sz="1200" dirty="0">
              <a:latin typeface="Berlin Sans FB" panose="020E0602020502020306" pitchFamily="34" charset="0"/>
            </a:endParaRPr>
          </a:p>
          <a:p>
            <a:r>
              <a:rPr lang="pt-BR" sz="1800" b="0" i="0" dirty="0">
                <a:effectLst/>
                <a:latin typeface="Berlin Sans FB" panose="020E0602020502020306" pitchFamily="34" charset="0"/>
              </a:rPr>
              <a:t>Vale lembrar que Marx via toda a História marcada por uma luta de classes, opressores e oprimidos, entre burgueses e proletários. Para dar fim àquele estágio da humanidade os proletários deveriam, segundo Marx, pegar em armas e derrubar os burgueses do poder, estabelecendo assim a </a:t>
            </a:r>
            <a:r>
              <a:rPr lang="pt-BR" sz="1800" b="0" i="1" dirty="0">
                <a:effectLst/>
                <a:latin typeface="Berlin Sans FB" panose="020E0602020502020306" pitchFamily="34" charset="0"/>
              </a:rPr>
              <a:t>ditadura do proletariado</a:t>
            </a:r>
            <a:r>
              <a:rPr lang="pt-BR" sz="1800" b="0" i="0" dirty="0">
                <a:effectLst/>
                <a:latin typeface="Berlin Sans FB" panose="020E0602020502020306" pitchFamily="34" charset="0"/>
              </a:rPr>
              <a:t>, </a:t>
            </a:r>
            <a:r>
              <a:rPr lang="pt-BR" sz="1800" b="1" i="0" dirty="0">
                <a:effectLst/>
                <a:latin typeface="Berlin Sans FB" panose="020E0602020502020306" pitchFamily="34" charset="0"/>
              </a:rPr>
              <a:t>fase socialista do projeto comunista</a:t>
            </a:r>
            <a:r>
              <a:rPr lang="pt-BR" sz="1800" b="0" i="0" dirty="0">
                <a:effectLst/>
                <a:latin typeface="Berlin Sans FB" panose="020E0602020502020306" pitchFamily="34" charset="0"/>
              </a:rPr>
              <a:t>, que deveria ser sucedida por uma etapa mais avançada e atingiria o auge com o advento de uma sociedade sem </a:t>
            </a:r>
            <a:r>
              <a:rPr lang="pt-BR" sz="1800" b="0" i="0" u="sng" dirty="0">
                <a:effectLst/>
                <a:latin typeface="Berlin Sans FB" panose="020E0602020502020306" pitchFamily="34" charset="0"/>
              </a:rPr>
              <a:t>papa e sem rei</a:t>
            </a:r>
            <a:r>
              <a:rPr lang="pt-BR" sz="1800" b="0" i="0" dirty="0">
                <a:effectLst/>
                <a:latin typeface="Berlin Sans FB" panose="020E0602020502020306" pitchFamily="34" charset="0"/>
              </a:rPr>
              <a:t>, </a:t>
            </a:r>
            <a:r>
              <a:rPr lang="pt-BR" sz="1800" b="0" i="0" u="sng" dirty="0">
                <a:effectLst/>
                <a:latin typeface="Berlin Sans FB" panose="020E0602020502020306" pitchFamily="34" charset="0"/>
              </a:rPr>
              <a:t>onde todas as coisas seriam comuns a todos</a:t>
            </a:r>
            <a:r>
              <a:rPr lang="pt-BR" sz="1800" b="0" i="0" dirty="0">
                <a:effectLst/>
                <a:latin typeface="Berlin Sans FB" panose="020E0602020502020306" pitchFamily="34" charset="0"/>
              </a:rPr>
              <a:t>. </a:t>
            </a:r>
          </a:p>
          <a:p>
            <a:r>
              <a:rPr lang="pt-BR" sz="1800" b="0" i="0" dirty="0">
                <a:effectLst/>
                <a:latin typeface="Berlin Sans FB" panose="020E0602020502020306" pitchFamily="34" charset="0"/>
              </a:rPr>
              <a:t>Como o primeiro projeto falhou na Revolução Bolchevique de 1917, sobretudo porque na Primeira Guerra Mundial o “proletariado” se empenhou em lutar por sua nação, mostrando assim não ter nenhuma consciência de sua classe e função histórica, Antônio Gramsci propôs o caminho da batalha cultural, assim como Georg Lukács e os membros da Escola de Frankfurt, </a:t>
            </a:r>
            <a:r>
              <a:rPr lang="pt-BR" sz="1800" b="0" i="0" u="sng" dirty="0">
                <a:effectLst/>
                <a:latin typeface="Berlin Sans FB" panose="020E0602020502020306" pitchFamily="34" charset="0"/>
              </a:rPr>
              <a:t>ou seja, não atacariam a infraestrutura econômica/material da sociedade composta por burgueses e proletários numa relação material econômica, mas a </a:t>
            </a:r>
            <a:r>
              <a:rPr lang="pt-BR" sz="1800" b="0" i="0" u="sng" dirty="0">
                <a:effectLst/>
                <a:highlight>
                  <a:srgbClr val="FFFF00"/>
                </a:highlight>
                <a:latin typeface="Berlin Sans FB" panose="020E0602020502020306" pitchFamily="34" charset="0"/>
              </a:rPr>
              <a:t>superestrutura cultural</a:t>
            </a:r>
            <a:r>
              <a:rPr lang="pt-BR" sz="1800" b="0" i="0" u="sng" dirty="0">
                <a:effectLst/>
                <a:latin typeface="Berlin Sans FB" panose="020E0602020502020306" pitchFamily="34" charset="0"/>
              </a:rPr>
              <a:t> que dá fundamentos àquela realidade</a:t>
            </a:r>
            <a:r>
              <a:rPr lang="pt-BR" sz="1800" b="0" i="0" dirty="0">
                <a:effectLst/>
                <a:latin typeface="Berlin Sans FB" panose="020E0602020502020306" pitchFamily="34" charset="0"/>
              </a:rPr>
              <a:t>.</a:t>
            </a:r>
            <a:endParaRPr lang="pt-BR" dirty="0">
              <a:latin typeface="Berlin Sans FB" panose="020E0602020502020306" pitchFamily="34" charset="0"/>
            </a:endParaRPr>
          </a:p>
        </p:txBody>
      </p:sp>
    </p:spTree>
    <p:extLst>
      <p:ext uri="{BB962C8B-B14F-4D97-AF65-F5344CB8AC3E}">
        <p14:creationId xmlns:p14="http://schemas.microsoft.com/office/powerpoint/2010/main" val="110389017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00C09F32-40BD-23B4-9CEC-6A1A27ABACAD}"/>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7E8A871-E9B5-28FC-A986-594390540F4C}"/>
              </a:ext>
            </a:extLst>
          </p:cNvPr>
          <p:cNvSpPr>
            <a:spLocks noGrp="1"/>
          </p:cNvSpPr>
          <p:nvPr>
            <p:ph idx="1"/>
          </p:nvPr>
        </p:nvSpPr>
        <p:spPr>
          <a:xfrm>
            <a:off x="500034" y="390617"/>
            <a:ext cx="8229600" cy="5610688"/>
          </a:xfrm>
        </p:spPr>
        <p:txBody>
          <a:bodyPr>
            <a:normAutofit fontScale="85000" lnSpcReduction="20000"/>
          </a:bodyPr>
          <a:lstStyle/>
          <a:p>
            <a:pPr marL="0" indent="0" algn="ctr">
              <a:buNone/>
            </a:pPr>
            <a:r>
              <a:rPr lang="pt-BR" sz="3600" dirty="0">
                <a:latin typeface="Berlin Sans FB" panose="020E0602020502020306" pitchFamily="34" charset="0"/>
              </a:rPr>
              <a:t>Alta Crítica</a:t>
            </a:r>
          </a:p>
          <a:p>
            <a:pPr marL="0" indent="0" algn="ctr">
              <a:buNone/>
            </a:pPr>
            <a:endParaRPr lang="pt-BR" sz="2000" dirty="0">
              <a:latin typeface="Berlin Sans FB" panose="020E0602020502020306" pitchFamily="34" charset="0"/>
            </a:endParaRPr>
          </a:p>
          <a:p>
            <a:r>
              <a:rPr lang="pt-BR" sz="2400" dirty="0">
                <a:solidFill>
                  <a:srgbClr val="222222"/>
                </a:solidFill>
                <a:latin typeface="Berlin Sans FB" panose="020E0602020502020306" pitchFamily="34" charset="0"/>
              </a:rPr>
              <a:t>I</a:t>
            </a:r>
            <a:r>
              <a:rPr lang="pt-BR" sz="2400" b="0" i="0" dirty="0">
                <a:solidFill>
                  <a:srgbClr val="222222"/>
                </a:solidFill>
                <a:effectLst/>
                <a:latin typeface="Berlin Sans FB" panose="020E0602020502020306" pitchFamily="34" charset="0"/>
              </a:rPr>
              <a:t>nterpreta o texto bíblico a partir da dúvida. Sua abordagem é olhar o texto bíblico com desconfiança: duvidar de sua autoria (Moisés, Davi, Daniel não seriam os verdadeiros autores, por exemplo), duvidar de sua integridade (o Pentateuco teria cinco fontes documentais, por exemplo), duvidar de sua origem (a Bíblia não seria um livro inspirado, mas apenas um documento histórico como tantos outros) e duvidar de suas histórias (</a:t>
            </a:r>
            <a:r>
              <a:rPr lang="pt-BR" sz="2400" b="0" i="0" dirty="0" err="1">
                <a:solidFill>
                  <a:srgbClr val="222222"/>
                </a:solidFill>
                <a:effectLst/>
                <a:latin typeface="Berlin Sans FB" panose="020E0602020502020306" pitchFamily="34" charset="0"/>
              </a:rPr>
              <a:t>Raabe</a:t>
            </a:r>
            <a:r>
              <a:rPr lang="pt-BR" sz="2400" b="0" i="0" dirty="0">
                <a:solidFill>
                  <a:srgbClr val="222222"/>
                </a:solidFill>
                <a:effectLst/>
                <a:latin typeface="Berlin Sans FB" panose="020E0602020502020306" pitchFamily="34" charset="0"/>
              </a:rPr>
              <a:t> não teria dito o que está escrito no texto, por exemplo). </a:t>
            </a:r>
          </a:p>
          <a:p>
            <a:pPr marL="0" indent="0">
              <a:buNone/>
            </a:pPr>
            <a:endParaRPr lang="pt-BR" sz="2400" b="0" i="0" dirty="0">
              <a:solidFill>
                <a:srgbClr val="222222"/>
              </a:solidFill>
              <a:effectLst/>
              <a:latin typeface="Berlin Sans FB" panose="020E0602020502020306" pitchFamily="34" charset="0"/>
            </a:endParaRPr>
          </a:p>
          <a:p>
            <a:r>
              <a:rPr lang="pt-BR" sz="2400" b="0" i="0" dirty="0">
                <a:effectLst/>
                <a:latin typeface="Berlin Sans FB" panose="020E0602020502020306" pitchFamily="34" charset="0"/>
              </a:rPr>
              <a:t>“Os homens agem como se tivessem recebido liberdade especial de cancelar as decisões de Deus. Os estudiosos da ‘alta crítica’ põem-se no lugar de Deus e revisam a Palavra de Deus alterando-a ou endossando-a. Dessa forma todas as nações são induzidas a beber do vinho da fornicação de Babilônia. Esses proponentes da ‘alta crítica’ acertaram as coisas de modo a adaptar-se às heresias populares destes últimos tempos. Se não podem </a:t>
            </a:r>
            <a:r>
              <a:rPr lang="pt-BR" sz="2400" b="1" i="0" dirty="0">
                <a:effectLst/>
                <a:latin typeface="Berlin Sans FB" panose="020E0602020502020306" pitchFamily="34" charset="0"/>
              </a:rPr>
              <a:t>subverter</a:t>
            </a:r>
            <a:r>
              <a:rPr lang="pt-BR" sz="2400" b="0" i="0" dirty="0">
                <a:effectLst/>
                <a:latin typeface="Berlin Sans FB" panose="020E0602020502020306" pitchFamily="34" charset="0"/>
              </a:rPr>
              <a:t> e </a:t>
            </a:r>
            <a:r>
              <a:rPr lang="pt-BR" sz="2400" b="1" i="0" dirty="0">
                <a:effectLst/>
                <a:latin typeface="Berlin Sans FB" panose="020E0602020502020306" pitchFamily="34" charset="0"/>
              </a:rPr>
              <a:t>torcer</a:t>
            </a:r>
            <a:r>
              <a:rPr lang="pt-BR" sz="2400" b="0" i="0" dirty="0">
                <a:effectLst/>
                <a:latin typeface="Berlin Sans FB" panose="020E0602020502020306" pitchFamily="34" charset="0"/>
              </a:rPr>
              <a:t> a Palavra de Deus, se não podem ajustá-la a práticas humanas, eles a despedaçam” (Ellen White, </a:t>
            </a:r>
            <a:r>
              <a:rPr lang="pt-BR" sz="2400" b="0" i="1" dirty="0">
                <a:effectLst/>
                <a:latin typeface="Berlin Sans FB" panose="020E0602020502020306" pitchFamily="34" charset="0"/>
              </a:rPr>
              <a:t>Olhando Para o Alto</a:t>
            </a:r>
            <a:r>
              <a:rPr lang="pt-BR" sz="2400" b="0" i="0" dirty="0">
                <a:effectLst/>
                <a:latin typeface="Berlin Sans FB" panose="020E0602020502020306" pitchFamily="34" charset="0"/>
              </a:rPr>
              <a:t>, p. 25).</a:t>
            </a:r>
            <a:endParaRPr lang="pt-BR" sz="4000" dirty="0">
              <a:latin typeface="Berlin Sans FB" panose="020E0602020502020306" pitchFamily="34" charset="0"/>
            </a:endParaRPr>
          </a:p>
        </p:txBody>
      </p:sp>
    </p:spTree>
    <p:extLst>
      <p:ext uri="{BB962C8B-B14F-4D97-AF65-F5344CB8AC3E}">
        <p14:creationId xmlns:p14="http://schemas.microsoft.com/office/powerpoint/2010/main" val="406305911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BE4CCE6C-DA48-0F8A-52B1-77DE2CFFCA6E}"/>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C4E2984-63D1-EC6A-EC45-E859E95BBC2E}"/>
              </a:ext>
            </a:extLst>
          </p:cNvPr>
          <p:cNvSpPr>
            <a:spLocks noGrp="1"/>
          </p:cNvSpPr>
          <p:nvPr>
            <p:ph idx="1"/>
          </p:nvPr>
        </p:nvSpPr>
        <p:spPr>
          <a:xfrm>
            <a:off x="500034" y="390617"/>
            <a:ext cx="8229600" cy="5610688"/>
          </a:xfrm>
        </p:spPr>
        <p:txBody>
          <a:bodyPr>
            <a:normAutofit/>
          </a:bodyPr>
          <a:lstStyle/>
          <a:p>
            <a:pPr marL="0" indent="0" algn="ctr">
              <a:buNone/>
            </a:pPr>
            <a:endParaRPr lang="pt-BR" sz="2000" dirty="0">
              <a:latin typeface="Berlin Sans FB" panose="020E0602020502020306" pitchFamily="34" charset="0"/>
            </a:endParaRPr>
          </a:p>
        </p:txBody>
      </p:sp>
    </p:spTree>
    <p:extLst>
      <p:ext uri="{BB962C8B-B14F-4D97-AF65-F5344CB8AC3E}">
        <p14:creationId xmlns:p14="http://schemas.microsoft.com/office/powerpoint/2010/main" val="23480701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357166"/>
            <a:ext cx="8229600" cy="1614486"/>
          </a:xfrm>
        </p:spPr>
        <p:txBody>
          <a:bodyPr/>
          <a:lstStyle/>
          <a:p>
            <a:pPr algn="ctr">
              <a:buNone/>
            </a:pPr>
            <a:r>
              <a:rPr lang="pt-BR">
                <a:latin typeface="Berlin Sans FB" pitchFamily="34" charset="0"/>
              </a:rPr>
              <a:t>Os fundadores das colônias americanas eram em sua maioria autoconscientes de sua herança reformista. </a:t>
            </a:r>
          </a:p>
        </p:txBody>
      </p:sp>
      <p:pic>
        <p:nvPicPr>
          <p:cNvPr id="16386" name="Picture 2" descr="http://www.intaglio-fine-art.com/prodimages/abc/A137.JPG"/>
          <p:cNvPicPr>
            <a:picLocks noChangeAspect="1" noChangeArrowheads="1"/>
          </p:cNvPicPr>
          <p:nvPr/>
        </p:nvPicPr>
        <p:blipFill>
          <a:blip r:embed="rId3"/>
          <a:srcRect/>
          <a:stretch>
            <a:fillRect/>
          </a:stretch>
        </p:blipFill>
        <p:spPr bwMode="auto">
          <a:xfrm>
            <a:off x="2071670" y="2143116"/>
            <a:ext cx="5429288" cy="39060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Espaço Reservado para Conteúdo 6"/>
          <p:cNvSpPr txBox="1">
            <a:spLocks/>
          </p:cNvSpPr>
          <p:nvPr/>
        </p:nvSpPr>
        <p:spPr>
          <a:xfrm>
            <a:off x="5500694" y="5500702"/>
            <a:ext cx="1857388" cy="428652"/>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pt-BR" sz="2000"/>
              <a:t>Pais Peregrinos</a:t>
            </a:r>
            <a:endParaRPr kumimoji="0" lang="pt-BR" sz="2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571480"/>
            <a:ext cx="3929090" cy="5357850"/>
          </a:xfrm>
        </p:spPr>
        <p:txBody>
          <a:bodyPr>
            <a:normAutofit fontScale="92500"/>
          </a:bodyPr>
          <a:lstStyle/>
          <a:p>
            <a:pPr algn="ctr">
              <a:buNone/>
            </a:pPr>
            <a:r>
              <a:rPr lang="pt-BR">
                <a:latin typeface="Berlin Sans FB" pitchFamily="34" charset="0"/>
              </a:rPr>
              <a:t>O ideal era construir uma sociedade modelo em conformidade com os princípios de Deus e assim guiar o mundo no cumprimento da providência. Tal ideologia resultou na concepção patriótica do </a:t>
            </a:r>
            <a:r>
              <a:rPr lang="pt-BR" i="1">
                <a:latin typeface="Berlin Sans FB" pitchFamily="34" charset="0"/>
              </a:rPr>
              <a:t>destino manifesto.</a:t>
            </a:r>
            <a:endParaRPr lang="pt-BR">
              <a:latin typeface="Berlin Sans FB" pitchFamily="34" charset="0"/>
            </a:endParaRPr>
          </a:p>
          <a:p>
            <a:endParaRPr lang="pt-BR">
              <a:latin typeface="Berlin Sans FB" pitchFamily="34" charset="0"/>
            </a:endParaRPr>
          </a:p>
        </p:txBody>
      </p:sp>
      <p:pic>
        <p:nvPicPr>
          <p:cNvPr id="15362" name="Picture 2" descr="Imagen:Mayflower Compact Bradford.jpg">
            <a:hlinkClick r:id="rId3"/>
          </p:cNvPr>
          <p:cNvPicPr>
            <a:picLocks noChangeAspect="1" noChangeArrowheads="1"/>
          </p:cNvPicPr>
          <p:nvPr/>
        </p:nvPicPr>
        <p:blipFill>
          <a:blip r:embed="rId4"/>
          <a:srcRect/>
          <a:stretch>
            <a:fillRect/>
          </a:stretch>
        </p:blipFill>
        <p:spPr bwMode="auto">
          <a:xfrm>
            <a:off x="5143504" y="714356"/>
            <a:ext cx="2957357" cy="4786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ço Reservado para Conteúdo 2"/>
          <p:cNvSpPr txBox="1">
            <a:spLocks/>
          </p:cNvSpPr>
          <p:nvPr/>
        </p:nvSpPr>
        <p:spPr>
          <a:xfrm>
            <a:off x="4929190" y="5643578"/>
            <a:ext cx="3500462" cy="642942"/>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2700" b="0" i="0" u="none" strike="noStrike" kern="1200" cap="none" spc="0" normalizeH="0" baseline="0" noProof="0">
                <a:ln>
                  <a:noFill/>
                </a:ln>
                <a:solidFill>
                  <a:schemeClr val="bg1"/>
                </a:solidFill>
                <a:effectLst/>
                <a:uLnTx/>
                <a:uFillTx/>
                <a:latin typeface="+mn-lt"/>
                <a:ea typeface="+mn-ea"/>
                <a:cs typeface="+mn-cs"/>
              </a:rPr>
              <a:t>Pacto do </a:t>
            </a:r>
            <a:r>
              <a:rPr kumimoji="0" lang="pt-BR" sz="2700" b="0" i="0" u="none" strike="noStrike" kern="1200" cap="none" spc="0" normalizeH="0" baseline="0" noProof="0" err="1">
                <a:ln>
                  <a:noFill/>
                </a:ln>
                <a:solidFill>
                  <a:schemeClr val="bg1"/>
                </a:solidFill>
                <a:effectLst/>
                <a:uLnTx/>
                <a:uFillTx/>
                <a:latin typeface="+mn-lt"/>
                <a:ea typeface="+mn-ea"/>
                <a:cs typeface="+mn-cs"/>
              </a:rPr>
              <a:t>Mayflower</a:t>
            </a:r>
            <a:endParaRPr kumimoji="0" lang="pt-BR" sz="27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958789"/>
            <a:ext cx="8229600" cy="4113286"/>
          </a:xfrm>
        </p:spPr>
        <p:txBody>
          <a:bodyPr>
            <a:normAutofit/>
          </a:bodyPr>
          <a:lstStyle/>
          <a:p>
            <a:pPr algn="ctr"/>
            <a:r>
              <a:rPr lang="pt-BR" sz="3600" dirty="0">
                <a:latin typeface="Berlin Sans FB" pitchFamily="34" charset="0"/>
              </a:rPr>
              <a:t>A América cristã tinha o dever de preparar o mundo para a instalação do reino de Cristo na Terra. </a:t>
            </a:r>
          </a:p>
          <a:p>
            <a:pPr algn="ctr"/>
            <a:r>
              <a:rPr lang="pt-BR" sz="3600" dirty="0">
                <a:latin typeface="Berlin Sans FB" pitchFamily="34" charset="0"/>
              </a:rPr>
              <a:t>Eleição divina e conquistas são caracteres impressos na “alma” do povo norte americano desde muito tempo;</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273886"/>
            <a:ext cx="8229600" cy="5310167"/>
          </a:xfrm>
        </p:spPr>
        <p:txBody>
          <a:bodyPr vert="horz" lIns="91440" tIns="45720" rIns="91440" bIns="45720" rtlCol="0" anchor="t">
            <a:noAutofit/>
          </a:bodyPr>
          <a:lstStyle/>
          <a:p>
            <a:pPr marL="0" indent="0" algn="ctr">
              <a:buNone/>
            </a:pPr>
            <a:r>
              <a:rPr lang="pt-BR" dirty="0">
                <a:latin typeface="Berlin Sans FB" panose="020E0602020502020306" pitchFamily="34" charset="0"/>
                <a:ea typeface="+mn-lt"/>
                <a:cs typeface="+mn-lt"/>
              </a:rPr>
              <a:t>Destino Manifesto</a:t>
            </a:r>
          </a:p>
          <a:p>
            <a:pPr marL="0" indent="0" algn="ctr">
              <a:buNone/>
            </a:pPr>
            <a:endParaRPr lang="pt-BR" sz="2000" b="1" dirty="0">
              <a:latin typeface="Berlin Sans FB" panose="020E0602020502020306" pitchFamily="34" charset="0"/>
              <a:ea typeface="+mn-lt"/>
              <a:cs typeface="+mn-lt"/>
            </a:endParaRPr>
          </a:p>
          <a:p>
            <a:r>
              <a:rPr lang="pt-BR" sz="2000" dirty="0">
                <a:latin typeface="Berlin Sans FB" panose="020E0602020502020306" pitchFamily="34" charset="0"/>
                <a:ea typeface="+mn-lt"/>
                <a:cs typeface="+mn-lt"/>
              </a:rPr>
              <a:t>Esta convicção de ser um “povo escolhido por Deus”, o qual tem sobre seus ombros a tarefa de alcançar as “nações pagãs” com a sua ética, fé religiosa, cultura e civilização, como expressam constantemente as poesias dos hinários protestantes, foi um aspecto propulsor para o projeto missionário, iniciado pelos norte-americanos no Brasil e em outras partes do Continente Americano.  </a:t>
            </a:r>
            <a:endParaRPr lang="pt-BR" sz="2000" dirty="0">
              <a:latin typeface="Berlin Sans FB" panose="020E0602020502020306" pitchFamily="34" charset="0"/>
              <a:ea typeface="Calibri"/>
              <a:cs typeface="Calibri"/>
            </a:endParaRPr>
          </a:p>
          <a:p>
            <a:r>
              <a:rPr lang="pt-BR" sz="2000" dirty="0">
                <a:latin typeface="Berlin Sans FB" panose="020E0602020502020306" pitchFamily="34" charset="0"/>
                <a:ea typeface="+mn-lt"/>
                <a:cs typeface="+mn-lt"/>
              </a:rPr>
              <a:t>O Novo Mundo era o “Novo Israel”, a “Terra Prometida”, a “Nova Canaã” que abrigava os escolhidos divinamente chamados. Esta tornou-se, a chave para compreender a visão de si mesmos dos americanos. Durante as guerras de independência esta ideologia emergiu açulada pelas   21   circunstâncias. George Washington foi visto como o “Josué americano”, enquanto Benjamin Franklin e Thomas Jefferson procuraram imagens da Terra Prometida para representar o nacionalismo americano. </a:t>
            </a:r>
            <a:endParaRPr lang="pt-BR" sz="2000" dirty="0">
              <a:latin typeface="Berlin Sans FB" panose="020E0602020502020306" pitchFamily="34" charset="0"/>
              <a:ea typeface="Calibri"/>
              <a:cs typeface="Calibri"/>
            </a:endParaRPr>
          </a:p>
        </p:txBody>
      </p:sp>
    </p:spTree>
    <p:extLst>
      <p:ext uri="{BB962C8B-B14F-4D97-AF65-F5344CB8AC3E}">
        <p14:creationId xmlns:p14="http://schemas.microsoft.com/office/powerpoint/2010/main" val="25419999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00034" y="363984"/>
            <a:ext cx="8229600" cy="5237826"/>
          </a:xfrm>
        </p:spPr>
        <p:txBody>
          <a:bodyPr vert="horz" lIns="91440" tIns="45720" rIns="91440" bIns="45720" rtlCol="0" anchor="t">
            <a:noAutofit/>
          </a:bodyPr>
          <a:lstStyle/>
          <a:p>
            <a:pPr marL="0" indent="0" algn="ctr">
              <a:buNone/>
            </a:pPr>
            <a:r>
              <a:rPr lang="pt-BR" sz="2400" dirty="0">
                <a:latin typeface="Berlin Sans FB" panose="020E0602020502020306" pitchFamily="34" charset="0"/>
                <a:ea typeface="+mn-lt"/>
                <a:cs typeface="+mn-lt"/>
              </a:rPr>
              <a:t>Os Testemunhos e o Destino Manifesto </a:t>
            </a:r>
          </a:p>
          <a:p>
            <a:pPr marL="0" indent="0" algn="ctr">
              <a:buNone/>
            </a:pPr>
            <a:endParaRPr lang="pt-BR" sz="2400" b="1" dirty="0">
              <a:latin typeface="Berlin Sans FB" panose="020E0602020502020306" pitchFamily="34" charset="0"/>
              <a:ea typeface="Calibri"/>
              <a:cs typeface="Calibri"/>
            </a:endParaRPr>
          </a:p>
          <a:p>
            <a:pPr marL="0" indent="0" algn="ctr">
              <a:buNone/>
            </a:pPr>
            <a:r>
              <a:rPr lang="pt-BR" sz="2400" dirty="0">
                <a:latin typeface="Berlin Sans FB" panose="020E0602020502020306" pitchFamily="34" charset="0"/>
                <a:ea typeface="+mn-lt"/>
                <a:cs typeface="+mn-lt"/>
              </a:rPr>
              <a:t>"O Senhor tem feito mais pelos Estados Unidos do que por qualquer outro país sobre o qual brilha o sol. Aqui Ele proveu um asilo para Seu povo, onde possa ser adorado de acordo com os ditames da consciência. Aqui o cristianismo tem progredido em sua pureza. A vivificante doutrina do único Mediador entre Deus e o homem tem sido ensinada livremente. Era desígnio de Deus que este país sempre permanecesse livre para todas as pessoas O adorarem de acordo com os ditames da consciência. O objetivo Dele era que as instituições civis do país, em suas dilatadas produções, representassem a liberdade dos privilégios do evangelho." ( Manuscrito 17, 1906)</a:t>
            </a:r>
            <a:endParaRPr lang="pt-BR" sz="2400" dirty="0">
              <a:latin typeface="Berlin Sans FB" panose="020E0602020502020306" pitchFamily="34" charset="0"/>
              <a:cs typeface="Calibri"/>
            </a:endParaRPr>
          </a:p>
          <a:p>
            <a:pPr marL="0" indent="0" algn="ctr">
              <a:buNone/>
            </a:pPr>
            <a:endParaRPr lang="pt-BR" sz="1800" dirty="0">
              <a:latin typeface="Calibri"/>
              <a:ea typeface="Calibri"/>
              <a:cs typeface="Calibri"/>
            </a:endParaRPr>
          </a:p>
        </p:txBody>
      </p:sp>
    </p:spTree>
    <p:extLst>
      <p:ext uri="{BB962C8B-B14F-4D97-AF65-F5344CB8AC3E}">
        <p14:creationId xmlns:p14="http://schemas.microsoft.com/office/powerpoint/2010/main" val="175965897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p:cNvSpPr>
            <a:spLocks noGrp="1"/>
          </p:cNvSpPr>
          <p:nvPr>
            <p:ph type="title"/>
          </p:nvPr>
        </p:nvSpPr>
        <p:spPr>
          <a:xfrm>
            <a:off x="1142976" y="285728"/>
            <a:ext cx="8001024" cy="1143000"/>
          </a:xfrm>
        </p:spPr>
        <p:txBody>
          <a:bodyPr>
            <a:normAutofit/>
          </a:bodyPr>
          <a:lstStyle/>
          <a:p>
            <a:r>
              <a:rPr lang="pt-BR">
                <a:solidFill>
                  <a:srgbClr val="CC9900"/>
                </a:solidFill>
                <a:latin typeface="Bodoni MT Black" pitchFamily="18" charset="0"/>
              </a:rPr>
              <a:t>O Século XIX</a:t>
            </a:r>
          </a:p>
        </p:txBody>
      </p:sp>
      <p:pic>
        <p:nvPicPr>
          <p:cNvPr id="14338" name="Picture 2" descr="http://www.bbc.co.uk/london/content/images/2006/09/26/manet_music_416x300.jpg"/>
          <p:cNvPicPr>
            <a:picLocks noChangeAspect="1" noChangeArrowheads="1"/>
          </p:cNvPicPr>
          <p:nvPr/>
        </p:nvPicPr>
        <p:blipFill>
          <a:blip r:embed="rId3"/>
          <a:srcRect/>
          <a:stretch>
            <a:fillRect/>
          </a:stretch>
        </p:blipFill>
        <p:spPr bwMode="auto">
          <a:xfrm>
            <a:off x="2357422" y="2020160"/>
            <a:ext cx="5420716" cy="39091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E8235B651C99C438E75C91E4FC858CF" ma:contentTypeVersion="15" ma:contentTypeDescription="Crie um novo documento." ma:contentTypeScope="" ma:versionID="e0d742a5fa7f31671abf97ca042cfb06">
  <xsd:schema xmlns:xsd="http://www.w3.org/2001/XMLSchema" xmlns:xs="http://www.w3.org/2001/XMLSchema" xmlns:p="http://schemas.microsoft.com/office/2006/metadata/properties" xmlns:ns2="d66ccfe2-fd4d-44ce-a2a1-169b39fbe25a" xmlns:ns3="f03692f5-03ed-421d-a8dc-2c5ca346a082" targetNamespace="http://schemas.microsoft.com/office/2006/metadata/properties" ma:root="true" ma:fieldsID="e2cf5744f6c314d9ed098c6a06c9190d" ns2:_="" ns3:_="">
    <xsd:import namespace="d66ccfe2-fd4d-44ce-a2a1-169b39fbe25a"/>
    <xsd:import namespace="f03692f5-03ed-421d-a8dc-2c5ca346a08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6ccfe2-fd4d-44ce-a2a1-169b39fbe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3692f5-03ed-421d-a8dc-2c5ca346a08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28a612-235c-48c5-8d00-2cb6394d019e}" ma:internalName="TaxCatchAll" ma:showField="CatchAllData" ma:web="f03692f5-03ed-421d-a8dc-2c5ca346a08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6ccfe2-fd4d-44ce-a2a1-169b39fbe25a">
      <Terms xmlns="http://schemas.microsoft.com/office/infopath/2007/PartnerControls"/>
    </lcf76f155ced4ddcb4097134ff3c332f>
    <TaxCatchAll xmlns="f03692f5-03ed-421d-a8dc-2c5ca346a082" xsi:nil="true"/>
  </documentManagement>
</p:properties>
</file>

<file path=customXml/itemProps1.xml><?xml version="1.0" encoding="utf-8"?>
<ds:datastoreItem xmlns:ds="http://schemas.openxmlformats.org/officeDocument/2006/customXml" ds:itemID="{B3F12FF4-5390-4D17-9DCC-34E1162AB5AC}"/>
</file>

<file path=customXml/itemProps2.xml><?xml version="1.0" encoding="utf-8"?>
<ds:datastoreItem xmlns:ds="http://schemas.openxmlformats.org/officeDocument/2006/customXml" ds:itemID="{06344132-4B0B-4068-BA92-7BE2A7289677}"/>
</file>

<file path=customXml/itemProps3.xml><?xml version="1.0" encoding="utf-8"?>
<ds:datastoreItem xmlns:ds="http://schemas.openxmlformats.org/officeDocument/2006/customXml" ds:itemID="{D23D15DF-DBF6-4F8B-B041-23674D8EF99B}"/>
</file>

<file path=docProps/app.xml><?xml version="1.0" encoding="utf-8"?>
<Properties xmlns="http://schemas.openxmlformats.org/officeDocument/2006/extended-properties" xmlns:vt="http://schemas.openxmlformats.org/officeDocument/2006/docPropsVTypes">
  <TotalTime>168</TotalTime>
  <Words>1344</Words>
  <Application>Microsoft Office PowerPoint</Application>
  <PresentationFormat>Apresentação na tela (4:3)</PresentationFormat>
  <Paragraphs>69</Paragraphs>
  <Slides>32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32</vt:i4>
      </vt:variant>
    </vt:vector>
  </HeadingPairs>
  <TitlesOfParts>
    <vt:vector size="38" baseType="lpstr">
      <vt:lpstr>-apple-system</vt:lpstr>
      <vt:lpstr>Arial</vt:lpstr>
      <vt:lpstr>Berlin Sans FB</vt:lpstr>
      <vt:lpstr>Bodoni MT Black</vt:lpstr>
      <vt:lpstr>Calibri</vt:lpstr>
      <vt:lpstr>Tema do Office</vt:lpstr>
      <vt:lpstr>Apresentação do PowerPoint</vt:lpstr>
      <vt:lpstr>Formação da Nação Americana</vt:lpstr>
      <vt:lpstr>Apresentação do PowerPoint</vt:lpstr>
      <vt:lpstr>Apresentação do PowerPoint</vt:lpstr>
      <vt:lpstr>Apresentação do PowerPoint</vt:lpstr>
      <vt:lpstr>Apresentação do PowerPoint</vt:lpstr>
      <vt:lpstr>Apresentação do PowerPoint</vt:lpstr>
      <vt:lpstr>Apresentação do PowerPoint</vt:lpstr>
      <vt:lpstr>O Século XIX</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UNASP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Contexto Histórico do Surgimento do Adventismo</dc:title>
  <dc:creator>c2.centrowhite</dc:creator>
  <cp:lastModifiedBy>UNASP-EC - Renato Stencel</cp:lastModifiedBy>
  <cp:revision>17</cp:revision>
  <dcterms:created xsi:type="dcterms:W3CDTF">2008-01-24T17:23:39Z</dcterms:created>
  <dcterms:modified xsi:type="dcterms:W3CDTF">2024-02-22T13:21:12Z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0x0101000E8235B651C99C438E75C91E4FC858CF</vt:lpwstr>
  </property>
</Properties>
</file>